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3.xml" ContentType="application/vnd.openxmlformats-officedocument.presentationml.tags+xml"/>
  <Override PartName="/ppt/notesSlides/notesSlide25.xml" ContentType="application/vnd.openxmlformats-officedocument.presentationml.notesSlide+xml"/>
  <Override PartName="/ppt/tags/tag14.xml" ContentType="application/vnd.openxmlformats-officedocument.presentationml.tags+xml"/>
  <Override PartName="/ppt/notesSlides/notesSlide26.xml" ContentType="application/vnd.openxmlformats-officedocument.presentationml.notesSlide+xml"/>
  <Override PartName="/ppt/tags/tag15.xml" ContentType="application/vnd.openxmlformats-officedocument.presentationml.tags+xml"/>
  <Override PartName="/ppt/notesSlides/notesSlide27.xml" ContentType="application/vnd.openxmlformats-officedocument.presentationml.notesSlide+xml"/>
  <Override PartName="/ppt/tags/tag16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20.xml" ContentType="application/vnd.openxmlformats-officedocument.presentationml.tags+xml"/>
  <Override PartName="/ppt/notesSlides/notesSlide36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37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77" r:id="rId2"/>
  </p:sldMasterIdLst>
  <p:notesMasterIdLst>
    <p:notesMasterId r:id="rId60"/>
  </p:notesMasterIdLst>
  <p:handoutMasterIdLst>
    <p:handoutMasterId r:id="rId61"/>
  </p:handoutMasterIdLst>
  <p:sldIdLst>
    <p:sldId id="409" r:id="rId3"/>
    <p:sldId id="461" r:id="rId4"/>
    <p:sldId id="460" r:id="rId5"/>
    <p:sldId id="451" r:id="rId6"/>
    <p:sldId id="401" r:id="rId7"/>
    <p:sldId id="453" r:id="rId8"/>
    <p:sldId id="456" r:id="rId9"/>
    <p:sldId id="457" r:id="rId10"/>
    <p:sldId id="459" r:id="rId11"/>
    <p:sldId id="296" r:id="rId12"/>
    <p:sldId id="298" r:id="rId13"/>
    <p:sldId id="299" r:id="rId14"/>
    <p:sldId id="303" r:id="rId15"/>
    <p:sldId id="305" r:id="rId16"/>
    <p:sldId id="343" r:id="rId17"/>
    <p:sldId id="306" r:id="rId18"/>
    <p:sldId id="310" r:id="rId19"/>
    <p:sldId id="344" r:id="rId20"/>
    <p:sldId id="304" r:id="rId21"/>
    <p:sldId id="335" r:id="rId22"/>
    <p:sldId id="308" r:id="rId23"/>
    <p:sldId id="319" r:id="rId24"/>
    <p:sldId id="309" r:id="rId25"/>
    <p:sldId id="311" r:id="rId26"/>
    <p:sldId id="346" r:id="rId27"/>
    <p:sldId id="320" r:id="rId28"/>
    <p:sldId id="312" r:id="rId29"/>
    <p:sldId id="321" r:id="rId30"/>
    <p:sldId id="410" r:id="rId31"/>
    <p:sldId id="411" r:id="rId32"/>
    <p:sldId id="336" r:id="rId33"/>
    <p:sldId id="313" r:id="rId34"/>
    <p:sldId id="322" r:id="rId35"/>
    <p:sldId id="412" r:id="rId36"/>
    <p:sldId id="323" r:id="rId37"/>
    <p:sldId id="413" r:id="rId38"/>
    <p:sldId id="314" r:id="rId39"/>
    <p:sldId id="316" r:id="rId40"/>
    <p:sldId id="345" r:id="rId41"/>
    <p:sldId id="317" r:id="rId42"/>
    <p:sldId id="318" r:id="rId43"/>
    <p:sldId id="414" r:id="rId44"/>
    <p:sldId id="415" r:id="rId45"/>
    <p:sldId id="416" r:id="rId46"/>
    <p:sldId id="337" r:id="rId47"/>
    <p:sldId id="326" r:id="rId48"/>
    <p:sldId id="417" r:id="rId49"/>
    <p:sldId id="418" r:id="rId50"/>
    <p:sldId id="327" r:id="rId51"/>
    <p:sldId id="328" r:id="rId52"/>
    <p:sldId id="339" r:id="rId53"/>
    <p:sldId id="307" r:id="rId54"/>
    <p:sldId id="340" r:id="rId55"/>
    <p:sldId id="329" r:id="rId56"/>
    <p:sldId id="341" r:id="rId57"/>
    <p:sldId id="352" r:id="rId58"/>
    <p:sldId id="301" r:id="rId5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440">
          <p15:clr>
            <a:srgbClr val="A4A3A4"/>
          </p15:clr>
        </p15:guide>
        <p15:guide id="2" orient="horz" pos="640">
          <p15:clr>
            <a:srgbClr val="A4A3A4"/>
          </p15:clr>
        </p15:guide>
        <p15:guide id="3" orient="horz" pos="712">
          <p15:clr>
            <a:srgbClr val="A4A3A4"/>
          </p15:clr>
        </p15:guide>
        <p15:guide id="4" orient="horz" pos="3928">
          <p15:clr>
            <a:srgbClr val="A4A3A4"/>
          </p15:clr>
        </p15:guide>
        <p15:guide id="5" orient="horz" pos="386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24E0C"/>
    <a:srgbClr val="17ABE3"/>
    <a:srgbClr val="A20000"/>
    <a:srgbClr val="A40000"/>
    <a:srgbClr val="9E0000"/>
    <a:srgbClr val="C7450B"/>
    <a:srgbClr val="DC6140"/>
    <a:srgbClr val="E60000"/>
    <a:srgbClr val="C9670D"/>
    <a:srgbClr val="66B5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2" autoAdjust="0"/>
    <p:restoredTop sz="94605" autoAdjust="0"/>
  </p:normalViewPr>
  <p:slideViewPr>
    <p:cSldViewPr snapToGrid="0">
      <p:cViewPr varScale="1">
        <p:scale>
          <a:sx n="159" d="100"/>
          <a:sy n="159" d="100"/>
        </p:scale>
        <p:origin x="4386" y="132"/>
      </p:cViewPr>
      <p:guideLst>
        <p:guide pos="5440"/>
        <p:guide orient="horz" pos="640"/>
        <p:guide orient="horz" pos="712"/>
        <p:guide orient="horz" pos="3928"/>
        <p:guide orient="horz" pos="38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2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8E0E4-DC06-4041-AFA7-BB6F527FFA3F}" type="datetimeFigureOut">
              <a:rPr lang="zh-CN" altLang="en-US" smtClean="0"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2022/5/16</a:t>
            </a:fld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B7432-8BB0-4EFA-A417-EFCDC17B2811}" type="slidenum">
              <a:rPr lang="zh-CN" altLang="en-US" smtClean="0"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‹#›</a:t>
            </a:fld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阿里巴巴普惠体 R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阿里巴巴普惠体 R" panose="00020600040101010101" pitchFamily="18" charset="-122"/>
              </a:defRPr>
            </a:lvl1pPr>
          </a:lstStyle>
          <a:p>
            <a:fld id="{E86D8963-CFCD-4740-AF60-049850373CDF}" type="datetimeFigureOut">
              <a:rPr lang="zh-CN" altLang="en-US" smtClean="0"/>
              <a:t>2022/5/16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阿里巴巴普惠体 R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阿里巴巴普惠体 R" panose="00020600040101010101" pitchFamily="18" charset="-122"/>
              </a:defRPr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阿里巴巴普惠体 R" panose="00020600040101010101" pitchFamily="18" charset="-122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阿里巴巴普惠体 R" panose="00020600040101010101" pitchFamily="18" charset="-122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阿里巴巴普惠体 R" panose="00020600040101010101" pitchFamily="18" charset="-122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阿里巴巴普惠体 R" panose="00020600040101010101" pitchFamily="18" charset="-122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阿里巴巴普惠体 R" panose="00020600040101010101" pitchFamily="18" charset="-12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5623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如果模型是随机的，那么有几种可能的下一个状态和下一个奖励，每个都有一定的发生概率。 一些模型描述了所有可能性及其概率；这些我们称之为 </a:t>
            </a:r>
            <a:r>
              <a:rPr lang="zh-CN" altLang="en-US" sz="1200" b="0" i="1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分布模型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。 其他模型只产生一种可能性，根据概率进行采样；这些我们称之为 </a:t>
            </a:r>
            <a:r>
              <a:rPr lang="zh-CN" altLang="en-US" sz="1200" b="0" i="1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样本模型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。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8013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很多种玩法，比如求总和。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3940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主要被视为通过状态空间搜索最优策略或目标的最佳路径。动作导致从状态到状态的转换，并且价值函数在状态上计算。 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阿里巴巴普惠体 R" panose="00020600040101010101" pitchFamily="18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规划是通过规划空间进行搜索。 操作将一个规划转换为另一个规划，并在规划空间中定义价值函数（如果有）。 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阿里巴巴普惠体 R" panose="00020600040101010101" pitchFamily="18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partially ordered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 plan: represents all sequences of actions compatible with the partial ordering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刷牙洗脸吃饭为例子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阿里巴巴普惠体 R" panose="00020600040101010101" pitchFamily="18" charset="-122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0887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0327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6508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换行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64905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relationship between experience, model, values, and policy</a:t>
            </a:r>
          </a:p>
          <a:p>
            <a:r>
              <a:rPr lang="zh-CN" altLang="en-US" dirty="0"/>
              <a:t>加图例</a:t>
            </a:r>
            <a:endParaRPr lang="en-US" altLang="zh-CN" dirty="0"/>
          </a:p>
          <a:p>
            <a:r>
              <a:rPr lang="en-US" altLang="zh-CN" dirty="0"/>
              <a:t>reference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06174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规划使用之前的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one step tabular q-learning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规划的时候只从经历过的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state-action pair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随机采样。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学习用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One step tabular q-learning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54843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在下图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Dyna-Q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伪代码中，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Model(s, a)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表示为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state-action pair (s, a)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预测的下一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state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和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reward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Direct RL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model-learning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，和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planning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分别对应于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(d), (e), (f)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。如果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(e)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和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(f)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省略了，剩余步骤就是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one-step tabular Q-learning.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pPr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8541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nonplanning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 agent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在大约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25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episode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之后达到了最优（或 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最优）的表现，而  大约需要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5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episodes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，  只需要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3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episodes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阿里巴巴普惠体 R" panose="00020600040101010101" pitchFamily="18" charset="-122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pPr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9818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58748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Dyna-Q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中，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learning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和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planning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起始是同样的算法，在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real experience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上就是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learning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，在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simulated experience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上就是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planni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 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。由于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planning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是逐渐进行的，没必要将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planning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和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acting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混合，两个过程都可以尽快地执行下去。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agent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总是会立即对最新感知的信息作出反应，然后在后台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planning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。在后台的过程就是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model-learning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。新的信息产生了，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model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被更新得更符合实际。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model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改变了，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planning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过程则会逐渐计算一个不同的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behave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方式（译者注：其实就是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policy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）来与新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model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匹配。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60828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Dyna-Q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中，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learning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和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planning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起始是同样的算法，在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real experience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上就是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learning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，在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simulated experience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上就是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planni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 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。由于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planning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是逐渐进行的，没必要将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planning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和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acting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混合，两个过程都可以尽快地执行下去。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agent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总是会立即对最新感知的信息作出反应，然后在后台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planning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。在后台的过程就是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model-learning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。新的信息产生了，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model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被更新得更符合实际。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model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改变了，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planning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过程则会逐渐计算一个不同的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behave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方式（译者注：其实就是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policy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）来与新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model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匹配。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pPr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33024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。我们希望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agent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多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explore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来发现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environment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的改变，但是也希望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performance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不要有明显下滑。在早前的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exploration/exploitation conflict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中，可能没有一种方法能够完美切实地解决问题，但是简单的启发式算法（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heuristics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）经常很有用。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阿里巴巴普惠体 R" panose="00020600040101010101" pitchFamily="18" charset="-122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this kind of computational curiosity is well worth the extra exploration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21208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pPr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55617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Planning and Learning with Tabular Methods 159</a:t>
            </a:r>
            <a:br>
              <a:rPr lang="en-US" altLang="zh-CN" sz="1200" b="1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8.1 Models and Planning . . . . . . . . . . . . . . . . . . . . . . . . . . . . . . 159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8.2 Dyna: Integrated Planning, Acting, and Learning . . . . . . . . . . . . . . 161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8.3 When the Model Is Wrong . . . . . . . . . . . . . . . . . . . . . . . . . . . 166</a:t>
            </a:r>
          </a:p>
          <a:p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8.4 Prioritized Sweeping . . . . . . . . . . . . . . . . . . . . . . . . . . . . . . 168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8.5 Expected vs. Sample Updates . . . . . . . . . . . . . . . . . . . . . . . . . 172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8.6 Trajectory Sampling . . . . . . . . . . . . . . . . . . . . . . . . . . . . . . 174</a:t>
            </a:r>
          </a:p>
          <a:p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8.7 Real-time Dynamic Programming . . . . . . . . . . . . . . . . . . . . . . . 177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8.8 Planning at Decision Time . . . . . . . . . . . . . . . . . . . . . . . . . . . 180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8.9 Heuristic Search . . . . . . . . . . . . . . . . . . . . . . . . . . . . . . . . 181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8.10 Rollout Algorithms . . . . . . . . . . . . . . . . . . . . . . . . . . . . . . . 183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8.11 Monte Carlo Tree Search . . . . . . . . . . . . . . . . . . . . . . . . . . . . 185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pPr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86757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考虑第一个迷宫任务中（图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8.4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）第二个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episode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发生的事。在第二个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episode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开始时，只有直接到达目标的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state-action pair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有正的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value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，其他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pairs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仍都是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阿里巴巴普惠体 R" panose="00020600040101010101" pitchFamily="18" charset="-122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一般地，我们想要不仅从目标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state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往回看，还要从任何估值发生变化的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state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都能回溯。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pPr/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23961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这是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prioritized sweeping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背后的思想。这个思想需要维护一个由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state-action pair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组成的队列，这些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state-action pairs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value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估计值如果进行更新，将会有一定改变。队列顺序按照改变的大小排序。如果队列顶端的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pair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被更新了，对于其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predecessor state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的影响也会被计算。如果这个影响高于一个阈值，则这个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pair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将会以新的优先权重插入到这个队列中（如果队列之前也有这个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pair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，则只有有着更高权重的留在队列中）。改变的影响在这种方式下有效反向传播直到停止。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pPr/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23504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这是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prioritized sweeping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背后的思想。这个思想需要维护一个由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state-action pair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组成的队列，这些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state-action pairs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value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估计值如果进行更新，将会有一定改变。队列顺序按照改变的大小排序。如果队列顶端的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pair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被更新了，对于其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predecessor state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的影响也会被计算。如果这个影响高于一个阈值，则这个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pair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将会以新的优先权重插入到这个队列中（如果队列之前也有这个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pair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，则只有有着更高权重的留在队列中）。改变的影响在这种方式下有效反向传播直到停止。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pPr/>
              <a:t>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02888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这其中任意一种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one-step updates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都可以应用到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planning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方法中。先前讨论的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Dyna-Q agents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用的是 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sample updates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，但是其实也可以用 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expected updates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或者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expected  updates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和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sample  updates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Dyna-AC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系统用带有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learning policy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结构的 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sample updates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。对于随机问题，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prioritized sweeping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总是用其中一种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expected updates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pPr/>
              <a:t>37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1011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真实的问题中，后续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state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value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会是它们本身更新后的估计值。通过使估计更准确，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sample updates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还有一个好处就是通过后续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state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回溯的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value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可以更准确。这些结果都表明在有着大的随机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branching factor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和太多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states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情况下，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sample updates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要比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expected updates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更好。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pPr/>
              <a:t>38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8014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50088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Comment</a:t>
            </a:r>
            <a:r>
              <a:rPr lang="zh-CN" altLang="en-US"/>
              <a:t>：加个例子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pPr/>
              <a:t>40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89254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pPr/>
              <a:t>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55617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Planning and Learning with Tabular Methods 159</a:t>
            </a:r>
            <a:br>
              <a:rPr lang="en-US" altLang="zh-CN" sz="1200" b="1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8.1 Models and Planning . . . . . . . . . . . . . . . . . . . . . . . . . . . . . . 159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8.2 Dyna: Integrated Planning, Acting, and Learning . . . . . . . . . . . . . . 161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8.3 When the Model Is Wrong . . . . . . . . . . . . . . . . . . . . . . . . . . . 166</a:t>
            </a:r>
          </a:p>
          <a:p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8.4 Prioritized Sweeping . . . . . . . . . . . . . . . . . . . . . . . . . . . . . . 168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8.5 Expected vs. Sample Updates . . . . . . . . . . . . . . . . . . . . . . . . . 172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8.6 Trajectory Sampling . . . . . . . . . . . . . . . . . . . . . . . . . . . . . . 174</a:t>
            </a:r>
          </a:p>
          <a:p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8.7 Real-time Dynamic Programming . . . . . . . . . . . . . . . . . . . . . . . 177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8.8 Planning at Decision Time . . . . . . . . . . . . . . . . . . . . . . . . . . . 180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8.9 Heuristic Search . . . . . . . . . . . . . . . . . . . . . . . . . . . . . . . . 181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8.10 Rollout Algorithms . . . . . . . . . . . . . . . . . . . . . . . . . . . . . . . 183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8.11 Monte Carlo Tree Search . . . . . . . . . . . . . . . . . . . . . . . . . . . . 185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pPr/>
              <a:t>44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86757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pPr/>
              <a:t>49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96925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pPr/>
              <a:t>50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57424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pPr/>
              <a:t>51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7182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pPr/>
              <a:t>52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38085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Comment</a:t>
            </a:r>
            <a:r>
              <a:rPr lang="zh-CN" altLang="en-US"/>
              <a:t>：加一张比赛图片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pPr/>
              <a:t>55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88625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制作感谢页（伯禹</a:t>
            </a:r>
            <a:r>
              <a:rPr kumimoji="1" lang="en-US" altLang="zh-CN" dirty="0"/>
              <a:t>logo+</a:t>
            </a:r>
            <a:r>
              <a:rPr kumimoji="1" lang="zh-CN" altLang="en-US" dirty="0"/>
              <a:t>打造</a:t>
            </a:r>
            <a:r>
              <a:rPr kumimoji="1" lang="en-US" altLang="zh-CN" dirty="0"/>
              <a:t>AI</a:t>
            </a:r>
            <a:r>
              <a:rPr kumimoji="1" lang="zh-CN" altLang="en-US" dirty="0"/>
              <a:t>领域的黄埔军校）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pPr/>
              <a:t>57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7782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8398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5409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1480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5179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5561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Planning and Learning with Tabular Methods 159</a:t>
            </a:r>
            <a:br>
              <a:rPr lang="en-US" altLang="zh-CN" sz="1200" b="1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8.1 Models and Planning . . . . . . . . . . . . . . . . . . . . . . . . . . . . . . 159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8.2 Dyna: Integrated Planning, Acting, and Learning . . . . . . . . . . . . . . 161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8.3 When the Model Is Wrong . . . . . . . . . . . . . . . . . . . . . . . . . . . 166</a:t>
            </a:r>
          </a:p>
          <a:p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8.4 Prioritized Sweeping . . . . . . . . . . . . . . . . . . . . . . . . . . . . . . 168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8.5 Expected vs. Sample Updates . . . . . . . . . . . . . . . . . . . . . . . . . 172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8.6 Trajectory Sampling . . . . . . . . . . . . . . . . . . . . . . . . . . . . . . 174</a:t>
            </a:r>
          </a:p>
          <a:p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8.7 Real-time Dynamic Programming . . . . . . . . . . . . . . . . . . . . . . . 177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8.8 Planning at Decision Time . . . . . . . . . . . . . . . . . . . . . . . . . . . 180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8.9 Heuristic Search . . . . . . . . . . . . . . . . . . . . . . . . . . . . . . . . 181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8.10 Rollout Algorithms . . . . . . . . . . . . . . . . . . . . . . . . . . . . . . . 183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阿里巴巴普惠体 R" panose="00020600040101010101" pitchFamily="18" charset="-122"/>
                <a:ea typeface="+mn-ea"/>
                <a:cs typeface="+mn-cs"/>
              </a:rPr>
              <a:t>8.11 Monte Carlo Tree Search . . . . . . . . . . . . . . . . . . . . . . . . . . . . 185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8675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900543" y="3863753"/>
            <a:ext cx="292569" cy="1489482"/>
          </a:xfrm>
          <a:prstGeom prst="rect">
            <a:avLst/>
          </a:prstGeom>
          <a:solidFill>
            <a:srgbClr val="C2E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284085" y="870012"/>
            <a:ext cx="8451542" cy="3284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DC22E-9164-4696-9168-EDBA700053FC}" type="datetime1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464" y="11939"/>
            <a:ext cx="7870345" cy="1028699"/>
          </a:xfrm>
        </p:spPr>
        <p:txBody>
          <a:bodyPr>
            <a:normAutofit/>
          </a:bodyPr>
          <a:lstStyle>
            <a:lvl1pPr>
              <a:defRPr sz="280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dirty="0" err="1"/>
              <a:t>ElitesAI</a:t>
            </a:r>
            <a:r>
              <a:rPr lang="en-US" altLang="zh-CN" dirty="0"/>
              <a:t> Title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02444" y="1130300"/>
            <a:ext cx="8137922" cy="5006975"/>
          </a:xfrm>
        </p:spPr>
        <p:txBody>
          <a:bodyPr>
            <a:normAutofit/>
          </a:bodyPr>
          <a:lstStyle>
            <a:lvl1pPr>
              <a:defRPr sz="180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>
              <a:defRPr sz="160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>
              <a:defRPr sz="140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>
              <a:defRPr sz="105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>
              <a:defRPr sz="105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06D5035-281B-48A3-AAEF-370C250ED6CB}"/>
              </a:ext>
            </a:extLst>
          </p:cNvPr>
          <p:cNvSpPr/>
          <p:nvPr userDrawn="1"/>
        </p:nvSpPr>
        <p:spPr>
          <a:xfrm>
            <a:off x="502443" y="573024"/>
            <a:ext cx="155925" cy="377952"/>
          </a:xfrm>
          <a:prstGeom prst="rect">
            <a:avLst/>
          </a:prstGeom>
          <a:solidFill>
            <a:srgbClr val="C2E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E26BE868-DEDB-446D-8061-DA06019DF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443" y="6240464"/>
            <a:ext cx="3105151" cy="206381"/>
          </a:xfrm>
        </p:spPr>
        <p:txBody>
          <a:bodyPr/>
          <a:lstStyle>
            <a:lvl1pPr>
              <a:defRPr sz="1000" b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r>
              <a:rPr lang="zh-CN" altLang="en-US" dirty="0"/>
              <a:t>此处请输出出处和引用</a:t>
            </a:r>
          </a:p>
        </p:txBody>
      </p:sp>
    </p:spTree>
    <p:extLst>
      <p:ext uri="{BB962C8B-B14F-4D97-AF65-F5344CB8AC3E}">
        <p14:creationId xmlns:p14="http://schemas.microsoft.com/office/powerpoint/2010/main" val="102775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4B24-CB5B-412F-B128-4628C90E8BC1}" type="datetime1">
              <a:rPr lang="zh-CN" altLang="en-US" smtClean="0"/>
              <a:t>2022/5/16</a:t>
            </a:fld>
            <a:endParaRPr lang="zh-CN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r>
              <a:rPr lang="zh-CN" altLang="en-US" dirty="0"/>
              <a:t>此处请输出出处和引用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E10A5ED6-BA28-4AB3-9FFA-AD4263DD4B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444" y="2"/>
            <a:ext cx="8137922" cy="1028699"/>
          </a:xfrm>
        </p:spPr>
        <p:txBody>
          <a:bodyPr>
            <a:normAutofit/>
          </a:bodyPr>
          <a:lstStyle>
            <a:lvl1pPr>
              <a:defRPr sz="280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dirty="0"/>
              <a:t>  </a:t>
            </a:r>
            <a:r>
              <a:rPr lang="en-US" altLang="zh-CN" dirty="0" err="1"/>
              <a:t>ElitesAI</a:t>
            </a:r>
            <a:r>
              <a:rPr lang="en-US" altLang="zh-CN" dirty="0"/>
              <a:t> Title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CB87EDC-97F7-4F50-A29C-7C7880825747}"/>
              </a:ext>
            </a:extLst>
          </p:cNvPr>
          <p:cNvSpPr/>
          <p:nvPr userDrawn="1"/>
        </p:nvSpPr>
        <p:spPr>
          <a:xfrm>
            <a:off x="502443" y="573024"/>
            <a:ext cx="155925" cy="377952"/>
          </a:xfrm>
          <a:prstGeom prst="rect">
            <a:avLst/>
          </a:prstGeom>
          <a:solidFill>
            <a:srgbClr val="C2E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123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284085" y="870012"/>
            <a:ext cx="8451542" cy="3284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-1525233" y="558078"/>
            <a:ext cx="5606064" cy="5606064"/>
          </a:xfrm>
          <a:prstGeom prst="ellipse">
            <a:avLst/>
          </a:prstGeom>
          <a:solidFill>
            <a:srgbClr val="33A9F8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>
            <a:off x="-1040067" y="1043244"/>
            <a:ext cx="4635731" cy="4635731"/>
          </a:xfrm>
          <a:prstGeom prst="ellipse">
            <a:avLst/>
          </a:prstGeom>
          <a:solidFill>
            <a:srgbClr val="33A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13221" y="2050783"/>
            <a:ext cx="3179425" cy="328473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单击以编辑副标题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428196" y="2002626"/>
            <a:ext cx="636022" cy="407781"/>
          </a:xfrm>
        </p:spPr>
        <p:txBody>
          <a:bodyPr>
            <a:noAutofit/>
          </a:bodyPr>
          <a:lstStyle>
            <a:lvl1pPr marL="0" indent="0" algn="ctr">
              <a:buNone/>
              <a:defRPr sz="2800" b="1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313221" y="2820980"/>
            <a:ext cx="3179425" cy="328473"/>
          </a:xfrm>
        </p:spPr>
        <p:txBody>
          <a:bodyPr anchor="ctr" anchorCtr="0"/>
          <a:lstStyle>
            <a:lvl1pPr marL="0" indent="0" algn="l">
              <a:buNone/>
              <a:defRPr sz="2400" b="1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单击以编辑副标题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4428196" y="2781327"/>
            <a:ext cx="636022" cy="407781"/>
          </a:xfrm>
        </p:spPr>
        <p:txBody>
          <a:bodyPr>
            <a:noAutofit/>
          </a:bodyPr>
          <a:lstStyle>
            <a:lvl1pPr marL="0" indent="0" algn="ctr">
              <a:buNone/>
              <a:defRPr sz="2800" b="1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13221" y="3599681"/>
            <a:ext cx="3179425" cy="328473"/>
          </a:xfrm>
        </p:spPr>
        <p:txBody>
          <a:bodyPr anchor="ctr" anchorCtr="0"/>
          <a:lstStyle>
            <a:lvl1pPr marL="0" indent="0" algn="l">
              <a:buNone/>
              <a:defRPr sz="2400" b="1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单击以编辑副标题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4428196" y="3560028"/>
            <a:ext cx="636022" cy="407781"/>
          </a:xfrm>
        </p:spPr>
        <p:txBody>
          <a:bodyPr>
            <a:noAutofit/>
          </a:bodyPr>
          <a:lstStyle>
            <a:lvl1pPr marL="0" indent="0" algn="ctr">
              <a:buNone/>
              <a:defRPr sz="2800" b="1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5313221" y="4378382"/>
            <a:ext cx="3179425" cy="328473"/>
          </a:xfrm>
        </p:spPr>
        <p:txBody>
          <a:bodyPr anchor="ctr" anchorCtr="0"/>
          <a:lstStyle>
            <a:lvl1pPr marL="0" indent="0" algn="l">
              <a:buNone/>
              <a:defRPr sz="2400" b="1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单击以编辑副标题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4428196" y="4338729"/>
            <a:ext cx="636022" cy="407781"/>
          </a:xfrm>
        </p:spPr>
        <p:txBody>
          <a:bodyPr>
            <a:noAutofit/>
          </a:bodyPr>
          <a:lstStyle>
            <a:lvl1pPr marL="0" indent="0" algn="ctr">
              <a:buNone/>
              <a:defRPr sz="2800" b="1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514576" y="2471256"/>
            <a:ext cx="158607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5400" b="1" i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目录</a:t>
            </a:r>
            <a:endParaRPr kumimoji="1" lang="en-US" altLang="zh-CN" sz="5400" b="1" i="0" dirty="0">
              <a:solidFill>
                <a:schemeClr val="bg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sz="2400" b="1" i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2400" b="1" i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Contents</a:t>
            </a:r>
            <a:endParaRPr kumimoji="1" lang="zh-CN" altLang="en-US" sz="2400" b="1" i="0" dirty="0">
              <a:solidFill>
                <a:schemeClr val="bg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1" name="Slide Number Placeholder 4"/>
          <p:cNvSpPr>
            <a:spLocks noGrp="1"/>
          </p:cNvSpPr>
          <p:nvPr>
            <p:ph type="sldNum" sz="quarter" idx="19"/>
          </p:nvPr>
        </p:nvSpPr>
        <p:spPr>
          <a:xfrm>
            <a:off x="6457949" y="6240464"/>
            <a:ext cx="2182416" cy="206381"/>
          </a:xfrm>
        </p:spPr>
        <p:txBody>
          <a:bodyPr/>
          <a:lstStyle>
            <a:lvl1pPr>
              <a:defRPr sz="1000" b="1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284085" y="870012"/>
            <a:ext cx="8451542" cy="3284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2059916" y="1068397"/>
            <a:ext cx="4616441" cy="4616441"/>
          </a:xfrm>
          <a:prstGeom prst="ellipse">
            <a:avLst/>
          </a:prstGeom>
          <a:solidFill>
            <a:srgbClr val="33A9F8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>
            <a:off x="2441307" y="1467919"/>
            <a:ext cx="3817398" cy="3817398"/>
          </a:xfrm>
          <a:prstGeom prst="ellipse">
            <a:avLst/>
          </a:prstGeom>
          <a:solidFill>
            <a:srgbClr val="33A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059916" y="2818892"/>
            <a:ext cx="4627179" cy="1220215"/>
          </a:xfrm>
        </p:spPr>
        <p:txBody>
          <a:bodyPr anchor="ctr" anchorCtr="0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</a:lstStyle>
          <a:p>
            <a:r>
              <a:rPr lang="zh-CN" altLang="en-US" dirty="0"/>
              <a:t>大标题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43788" y="1993474"/>
            <a:ext cx="2812436" cy="82541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49" y="6240464"/>
            <a:ext cx="2182416" cy="206381"/>
          </a:xfrm>
        </p:spPr>
        <p:txBody>
          <a:bodyPr/>
          <a:lstStyle>
            <a:lvl1pPr>
              <a:defRPr sz="100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DC22E-9164-4696-9168-EDBA700053FC}" type="datetime1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694464" y="11939"/>
            <a:ext cx="7870345" cy="1028699"/>
          </a:xfrm>
        </p:spPr>
        <p:txBody>
          <a:bodyPr>
            <a:normAutofit/>
          </a:bodyPr>
          <a:lstStyle>
            <a:lvl1pPr>
              <a:defRPr sz="280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dirty="0" err="1"/>
              <a:t>ElitesAI</a:t>
            </a:r>
            <a:r>
              <a:rPr lang="en-US" altLang="zh-CN" dirty="0"/>
              <a:t> Title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502444" y="1130300"/>
            <a:ext cx="8137922" cy="5006975"/>
          </a:xfrm>
        </p:spPr>
        <p:txBody>
          <a:bodyPr>
            <a:normAutofit/>
          </a:bodyPr>
          <a:lstStyle>
            <a:lvl1pPr>
              <a:defRPr sz="180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>
              <a:defRPr sz="160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>
              <a:defRPr sz="140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>
              <a:defRPr sz="105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>
              <a:defRPr sz="105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502443" y="573024"/>
            <a:ext cx="155925" cy="377952"/>
          </a:xfrm>
          <a:prstGeom prst="rect">
            <a:avLst/>
          </a:prstGeom>
          <a:solidFill>
            <a:srgbClr val="C2E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02443" y="6240464"/>
            <a:ext cx="3105151" cy="206381"/>
          </a:xfrm>
        </p:spPr>
        <p:txBody>
          <a:bodyPr/>
          <a:lstStyle>
            <a:lvl1pPr>
              <a:defRPr sz="1000" b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r>
              <a:rPr lang="zh-CN" altLang="en-US" dirty="0"/>
              <a:t>此处请输出出处和引用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4B24-CB5B-412F-B128-4628C90E8BC1}" type="datetime1">
              <a:rPr lang="zh-CN" altLang="en-US" smtClean="0"/>
              <a:t>2022/5/16</a:t>
            </a:fld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r>
              <a:rPr lang="zh-CN" altLang="en-US" dirty="0"/>
              <a:t>此处请输出出处和引用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502444" y="2"/>
            <a:ext cx="8137922" cy="1028699"/>
          </a:xfrm>
        </p:spPr>
        <p:txBody>
          <a:bodyPr>
            <a:normAutofit/>
          </a:bodyPr>
          <a:lstStyle>
            <a:lvl1pPr>
              <a:defRPr sz="280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dirty="0"/>
              <a:t>  </a:t>
            </a:r>
            <a:r>
              <a:rPr lang="en-US" altLang="zh-CN" dirty="0" err="1"/>
              <a:t>ElitesAI</a:t>
            </a:r>
            <a:r>
              <a:rPr lang="en-US" altLang="zh-CN" dirty="0"/>
              <a:t> Title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502443" y="573024"/>
            <a:ext cx="155925" cy="377952"/>
          </a:xfrm>
          <a:prstGeom prst="rect">
            <a:avLst/>
          </a:prstGeom>
          <a:solidFill>
            <a:srgbClr val="C2E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2983768" y="2782669"/>
            <a:ext cx="3339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0B0F0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THANK YOU</a:t>
            </a:r>
            <a:endParaRPr lang="zh-CN" altLang="en-US" sz="3600" b="1" dirty="0">
              <a:solidFill>
                <a:srgbClr val="00B0F0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" name="矩形 1"/>
          <p:cNvSpPr/>
          <p:nvPr userDrawn="1"/>
        </p:nvSpPr>
        <p:spPr>
          <a:xfrm>
            <a:off x="186431" y="896645"/>
            <a:ext cx="8708994" cy="355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BCA9E9A2-5D3E-4A6D-98CA-FAD6AF8F5F4B}"/>
              </a:ext>
            </a:extLst>
          </p:cNvPr>
          <p:cNvSpPr/>
          <p:nvPr userDrawn="1"/>
        </p:nvSpPr>
        <p:spPr>
          <a:xfrm>
            <a:off x="1900543" y="3863753"/>
            <a:ext cx="292569" cy="1489482"/>
          </a:xfrm>
          <a:prstGeom prst="rect">
            <a:avLst/>
          </a:prstGeom>
          <a:solidFill>
            <a:srgbClr val="C2E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F031BF2-35C7-4895-855F-57C2A3F4CC89}"/>
              </a:ext>
            </a:extLst>
          </p:cNvPr>
          <p:cNvSpPr/>
          <p:nvPr userDrawn="1"/>
        </p:nvSpPr>
        <p:spPr>
          <a:xfrm>
            <a:off x="284085" y="870012"/>
            <a:ext cx="8451542" cy="3284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920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7F031BF2-35C7-4895-855F-57C2A3F4CC89}"/>
              </a:ext>
            </a:extLst>
          </p:cNvPr>
          <p:cNvSpPr/>
          <p:nvPr userDrawn="1"/>
        </p:nvSpPr>
        <p:spPr>
          <a:xfrm>
            <a:off x="284085" y="870012"/>
            <a:ext cx="8451542" cy="3284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D0851EE6-6491-074F-9A62-4AE5D275B554}"/>
              </a:ext>
            </a:extLst>
          </p:cNvPr>
          <p:cNvSpPr/>
          <p:nvPr userDrawn="1"/>
        </p:nvSpPr>
        <p:spPr>
          <a:xfrm>
            <a:off x="-1525233" y="558078"/>
            <a:ext cx="5606064" cy="5606064"/>
          </a:xfrm>
          <a:prstGeom prst="ellipse">
            <a:avLst/>
          </a:prstGeom>
          <a:solidFill>
            <a:srgbClr val="33A9F8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8FCD97E-1210-8E49-A3E6-087A08B4628B}"/>
              </a:ext>
            </a:extLst>
          </p:cNvPr>
          <p:cNvSpPr/>
          <p:nvPr userDrawn="1"/>
        </p:nvSpPr>
        <p:spPr>
          <a:xfrm>
            <a:off x="-1040067" y="1043244"/>
            <a:ext cx="4635731" cy="4635731"/>
          </a:xfrm>
          <a:prstGeom prst="ellipse">
            <a:avLst/>
          </a:prstGeom>
          <a:solidFill>
            <a:srgbClr val="33A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1EBC602-977D-2E4D-936A-A720A33E5F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313221" y="2050783"/>
            <a:ext cx="3179425" cy="328473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单击以编辑副标题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6F59A00-FC52-814E-A4FA-34A355682DE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428196" y="2002626"/>
            <a:ext cx="636022" cy="407781"/>
          </a:xfrm>
        </p:spPr>
        <p:txBody>
          <a:bodyPr>
            <a:noAutofit/>
          </a:bodyPr>
          <a:lstStyle>
            <a:lvl1pPr marL="0" indent="0" algn="ctr">
              <a:buNone/>
              <a:defRPr sz="2800" b="1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1F8E2B3-1AF5-E344-9FEB-7D9BBB6B1F06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313221" y="2820980"/>
            <a:ext cx="3179425" cy="328473"/>
          </a:xfrm>
        </p:spPr>
        <p:txBody>
          <a:bodyPr anchor="ctr" anchorCtr="0"/>
          <a:lstStyle>
            <a:lvl1pPr marL="0" indent="0" algn="l">
              <a:buNone/>
              <a:defRPr sz="2400" b="1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单击以编辑副标题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14E4CE0-1183-7E42-9C8E-632D338645F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428196" y="2781327"/>
            <a:ext cx="636022" cy="407781"/>
          </a:xfrm>
        </p:spPr>
        <p:txBody>
          <a:bodyPr>
            <a:noAutofit/>
          </a:bodyPr>
          <a:lstStyle>
            <a:lvl1pPr marL="0" indent="0" algn="ctr">
              <a:buNone/>
              <a:defRPr sz="2800" b="1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9537913-5FDE-4740-ACDA-21BC9AFC23D4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313221" y="3599681"/>
            <a:ext cx="3179425" cy="328473"/>
          </a:xfrm>
        </p:spPr>
        <p:txBody>
          <a:bodyPr anchor="ctr" anchorCtr="0"/>
          <a:lstStyle>
            <a:lvl1pPr marL="0" indent="0" algn="l">
              <a:buNone/>
              <a:defRPr sz="2400" b="1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单击以编辑副标题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2D1555A-987F-1743-9074-0F1426D22CF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428196" y="3560028"/>
            <a:ext cx="636022" cy="407781"/>
          </a:xfrm>
        </p:spPr>
        <p:txBody>
          <a:bodyPr>
            <a:noAutofit/>
          </a:bodyPr>
          <a:lstStyle>
            <a:lvl1pPr marL="0" indent="0" algn="ctr">
              <a:buNone/>
              <a:defRPr sz="2800" b="1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40BCFD9-ACBE-844E-8E38-48C32DA5031A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5313221" y="4378382"/>
            <a:ext cx="3179425" cy="328473"/>
          </a:xfrm>
        </p:spPr>
        <p:txBody>
          <a:bodyPr anchor="ctr" anchorCtr="0"/>
          <a:lstStyle>
            <a:lvl1pPr marL="0" indent="0" algn="l">
              <a:buNone/>
              <a:defRPr sz="2400" b="1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单击以编辑副标题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DE7C2FB-9784-AB48-823F-3E3087D8251E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428196" y="4338729"/>
            <a:ext cx="636022" cy="407781"/>
          </a:xfrm>
        </p:spPr>
        <p:txBody>
          <a:bodyPr>
            <a:noAutofit/>
          </a:bodyPr>
          <a:lstStyle>
            <a:lvl1pPr marL="0" indent="0" algn="ctr">
              <a:buNone/>
              <a:defRPr sz="2800" b="1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7A7512E-A300-6949-8394-88CC02088232}"/>
              </a:ext>
            </a:extLst>
          </p:cNvPr>
          <p:cNvSpPr txBox="1"/>
          <p:nvPr userDrawn="1"/>
        </p:nvSpPr>
        <p:spPr>
          <a:xfrm>
            <a:off x="514576" y="2471256"/>
            <a:ext cx="158607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5400" b="1" i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目录</a:t>
            </a:r>
            <a:endParaRPr kumimoji="1" lang="en-US" altLang="zh-CN" sz="5400" b="1" i="0" dirty="0">
              <a:solidFill>
                <a:schemeClr val="bg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sz="2400" b="1" i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2400" b="1" i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Contents</a:t>
            </a:r>
            <a:endParaRPr kumimoji="1" lang="zh-CN" altLang="en-US" sz="2400" b="1" i="0" dirty="0">
              <a:solidFill>
                <a:schemeClr val="bg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1" name="Slide Number Placeholder 4">
            <a:extLst>
              <a:ext uri="{FF2B5EF4-FFF2-40B4-BE49-F238E27FC236}">
                <a16:creationId xmlns:a16="http://schemas.microsoft.com/office/drawing/2014/main" id="{9635D535-85FB-5F46-8B39-8C156F6830C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6457949" y="6240464"/>
            <a:ext cx="2182416" cy="206381"/>
          </a:xfrm>
        </p:spPr>
        <p:txBody>
          <a:bodyPr/>
          <a:lstStyle>
            <a:lvl1pPr>
              <a:defRPr sz="1000" b="1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6278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7F031BF2-35C7-4895-855F-57C2A3F4CC89}"/>
              </a:ext>
            </a:extLst>
          </p:cNvPr>
          <p:cNvSpPr/>
          <p:nvPr userDrawn="1"/>
        </p:nvSpPr>
        <p:spPr>
          <a:xfrm>
            <a:off x="284085" y="870012"/>
            <a:ext cx="8451542" cy="3284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3BB3B47-2B46-D249-B092-A9CCE28AAB2F}"/>
              </a:ext>
            </a:extLst>
          </p:cNvPr>
          <p:cNvSpPr/>
          <p:nvPr userDrawn="1"/>
        </p:nvSpPr>
        <p:spPr>
          <a:xfrm>
            <a:off x="2059916" y="1068397"/>
            <a:ext cx="4616441" cy="4616441"/>
          </a:xfrm>
          <a:prstGeom prst="ellipse">
            <a:avLst/>
          </a:prstGeom>
          <a:solidFill>
            <a:srgbClr val="33A9F8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F3102EB-F9B9-1143-9E23-3112F527DD90}"/>
              </a:ext>
            </a:extLst>
          </p:cNvPr>
          <p:cNvSpPr/>
          <p:nvPr userDrawn="1"/>
        </p:nvSpPr>
        <p:spPr>
          <a:xfrm>
            <a:off x="2441307" y="1467919"/>
            <a:ext cx="3817398" cy="3817398"/>
          </a:xfrm>
          <a:prstGeom prst="ellipse">
            <a:avLst/>
          </a:prstGeom>
          <a:solidFill>
            <a:srgbClr val="33A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4D84D06-D058-6E4F-822A-0988906D4D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59916" y="2818892"/>
            <a:ext cx="4627179" cy="1220215"/>
          </a:xfrm>
        </p:spPr>
        <p:txBody>
          <a:bodyPr anchor="ctr" anchorCtr="0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</a:lstStyle>
          <a:p>
            <a:r>
              <a:rPr lang="zh-CN" altLang="en-US" dirty="0"/>
              <a:t>大标题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61A469E-ED3F-5643-941D-D33FA4BF166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43788" y="1993474"/>
            <a:ext cx="2812436" cy="82541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023EE441-02DB-0A49-B917-B01072C76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49" y="6240464"/>
            <a:ext cx="2182416" cy="206381"/>
          </a:xfrm>
        </p:spPr>
        <p:txBody>
          <a:bodyPr/>
          <a:lstStyle>
            <a:lvl1pPr>
              <a:defRPr sz="100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029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02444" y="2"/>
            <a:ext cx="8137922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2444" y="1123951"/>
            <a:ext cx="8137922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502444" y="1028700"/>
            <a:ext cx="8137922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4051299" y="6240464"/>
            <a:ext cx="1041402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defRPr>
            </a:lvl1pPr>
          </a:lstStyle>
          <a:p>
            <a:fld id="{7EA80D07-DD1C-4394-B772-7A3A4926BCD2}" type="datetime1">
              <a:rPr lang="zh-CN" altLang="en-US" smtClean="0"/>
              <a:t>2022/5/16</a:t>
            </a:fld>
            <a:endParaRPr lang="zh-CN" altLang="en-US" dirty="0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502443" y="6240464"/>
            <a:ext cx="310515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rgbClr val="17ABE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defRPr>
            </a:lvl1pPr>
          </a:lstStyle>
          <a:p>
            <a:r>
              <a:rPr lang="en-US" altLang="zh-CN" dirty="0"/>
              <a:t>Boyu.AI</a:t>
            </a:r>
            <a:endParaRPr lang="zh-CN" altLang="en-US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49" y="6240464"/>
            <a:ext cx="218241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rgbClr val="17ABE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165" rtl="0" eaLnBrk="1" latinLnBrk="0" hangingPunct="1">
        <a:lnSpc>
          <a:spcPct val="90000"/>
        </a:lnSpc>
        <a:spcBef>
          <a:spcPct val="0"/>
        </a:spcBef>
        <a:buNone/>
        <a:defRPr sz="2100" b="1" kern="1200">
          <a:solidFill>
            <a:schemeClr val="tx1"/>
          </a:solidFill>
          <a:latin typeface="阿里巴巴普惠体 R" panose="00020600040101010101" pitchFamily="18" charset="-122"/>
          <a:ea typeface="阿里巴巴普惠体 R" panose="00020600040101010101" pitchFamily="18" charset="-122"/>
          <a:cs typeface="+mj-cs"/>
        </a:defRPr>
      </a:lvl1pPr>
    </p:titleStyle>
    <p:bodyStyle>
      <a:lvl1pPr marL="171450" indent="-171450" algn="l" defTabSz="6851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阿里巴巴普惠体 R" panose="00020600040101010101" pitchFamily="18" charset="-122"/>
          <a:ea typeface="阿里巴巴普惠体 R" panose="00020600040101010101" pitchFamily="18" charset="-122"/>
          <a:cs typeface="+mn-cs"/>
        </a:defRPr>
      </a:lvl1pPr>
      <a:lvl2pPr marL="5143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阿里巴巴普惠体 R" panose="00020600040101010101" pitchFamily="18" charset="-122"/>
          <a:ea typeface="阿里巴巴普惠体 R" panose="00020600040101010101" pitchFamily="18" charset="-122"/>
          <a:cs typeface="+mn-cs"/>
        </a:defRPr>
      </a:lvl2pPr>
      <a:lvl3pPr marL="8572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阿里巴巴普惠体 R" panose="00020600040101010101" pitchFamily="18" charset="-122"/>
          <a:ea typeface="阿里巴巴普惠体 R" panose="00020600040101010101" pitchFamily="18" charset="-122"/>
          <a:cs typeface="+mn-cs"/>
        </a:defRPr>
      </a:lvl3pPr>
      <a:lvl4pPr marL="12001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阿里巴巴普惠体 R" panose="00020600040101010101" pitchFamily="18" charset="-122"/>
          <a:ea typeface="阿里巴巴普惠体 R" panose="00020600040101010101" pitchFamily="18" charset="-122"/>
          <a:cs typeface="+mn-cs"/>
        </a:defRPr>
      </a:lvl4pPr>
      <a:lvl5pPr marL="15430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阿里巴巴普惠体 R" panose="00020600040101010101" pitchFamily="18" charset="-122"/>
          <a:ea typeface="阿里巴巴普惠体 R" panose="00020600040101010101" pitchFamily="18" charset="-122"/>
          <a:cs typeface="+mn-cs"/>
        </a:defRPr>
      </a:lvl5pPr>
      <a:lvl6pPr marL="18859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02444" y="2"/>
            <a:ext cx="8137922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2444" y="1123951"/>
            <a:ext cx="8137922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502444" y="1028700"/>
            <a:ext cx="8137922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51299" y="6240464"/>
            <a:ext cx="1041402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defRPr>
            </a:lvl1pPr>
          </a:lstStyle>
          <a:p>
            <a:fld id="{7EA80D07-DD1C-4394-B772-7A3A4926BCD2}" type="datetime1">
              <a:rPr lang="zh-CN" altLang="en-US" smtClean="0"/>
              <a:pPr/>
              <a:t>2022/5/16</a:t>
            </a:fld>
            <a:endParaRPr lang="zh-CN" altLang="en-US" dirty="0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2443" y="6240464"/>
            <a:ext cx="310515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rgbClr val="17ABE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defRPr>
            </a:lvl1pPr>
          </a:lstStyle>
          <a:p>
            <a:r>
              <a:rPr lang="en-US" altLang="zh-CN" dirty="0"/>
              <a:t>Boyu.AI</a:t>
            </a:r>
            <a:endParaRPr lang="zh-CN" altLang="en-US" dirty="0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49" y="6240464"/>
            <a:ext cx="218241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rgbClr val="17ABE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4970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2" r:id="rId4"/>
    <p:sldLayoutId id="2147483683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sz="2100" b="1" kern="1200">
          <a:solidFill>
            <a:schemeClr val="tx1"/>
          </a:solidFill>
          <a:latin typeface="阿里巴巴普惠体 R" panose="00020600040101010101" pitchFamily="18" charset="-122"/>
          <a:ea typeface="阿里巴巴普惠体 R" panose="00020600040101010101" pitchFamily="18" charset="-122"/>
          <a:cs typeface="+mj-cs"/>
        </a:defRPr>
      </a:lvl1pPr>
    </p:titleStyle>
    <p:bodyStyle>
      <a:lvl1pPr marL="171442" indent="-171442" algn="l" defTabSz="685766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阿里巴巴普惠体 R" panose="00020600040101010101" pitchFamily="18" charset="-122"/>
          <a:ea typeface="阿里巴巴普惠体 R" panose="00020600040101010101" pitchFamily="18" charset="-122"/>
          <a:cs typeface="+mn-cs"/>
        </a:defRPr>
      </a:lvl1pPr>
      <a:lvl2pPr marL="51432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阿里巴巴普惠体 R" panose="00020600040101010101" pitchFamily="18" charset="-122"/>
          <a:ea typeface="阿里巴巴普惠体 R" panose="00020600040101010101" pitchFamily="18" charset="-122"/>
          <a:cs typeface="+mn-cs"/>
        </a:defRPr>
      </a:lvl2pPr>
      <a:lvl3pPr marL="857207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阿里巴巴普惠体 R" panose="00020600040101010101" pitchFamily="18" charset="-122"/>
          <a:ea typeface="阿里巴巴普惠体 R" panose="00020600040101010101" pitchFamily="18" charset="-122"/>
          <a:cs typeface="+mn-cs"/>
        </a:defRPr>
      </a:lvl3pPr>
      <a:lvl4pPr marL="1200090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阿里巴巴普惠体 R" panose="00020600040101010101" pitchFamily="18" charset="-122"/>
          <a:ea typeface="阿里巴巴普惠体 R" panose="00020600040101010101" pitchFamily="18" charset="-122"/>
          <a:cs typeface="+mn-cs"/>
        </a:defRPr>
      </a:lvl4pPr>
      <a:lvl5pPr marL="1542974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阿里巴巴普惠体 R" panose="00020600040101010101" pitchFamily="18" charset="-122"/>
          <a:ea typeface="阿里巴巴普惠体 R" panose="00020600040101010101" pitchFamily="18" charset="-122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2">
          <p15:clr>
            <a:srgbClr val="F26B43"/>
          </p15:clr>
        </p15:guide>
        <p15:guide id="2" pos="5440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1.emf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1.emf"/><Relationship Id="rId12" Type="http://schemas.openxmlformats.org/officeDocument/2006/relationships/image" Target="../media/image34.png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37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7.xml"/><Relationship Id="rId6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8.xml"/><Relationship Id="rId11" Type="http://schemas.openxmlformats.org/officeDocument/2006/relationships/image" Target="../media/image80.png"/><Relationship Id="rId5" Type="http://schemas.openxmlformats.org/officeDocument/2006/relationships/image" Target="../media/image38.png"/><Relationship Id="rId10" Type="http://schemas.openxmlformats.org/officeDocument/2006/relationships/image" Target="../media/image62.png"/><Relationship Id="rId4" Type="http://schemas.openxmlformats.org/officeDocument/2006/relationships/image" Target="../media/image35.png"/><Relationship Id="rId9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9.xml"/><Relationship Id="rId4" Type="http://schemas.openxmlformats.org/officeDocument/2006/relationships/hyperlink" Target="https://www.cs.uni.edu/~wallingf/teaching/161/sessions/session24.pd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0.png"/><Relationship Id="rId5" Type="http://schemas.openxmlformats.org/officeDocument/2006/relationships/image" Target="../media/image1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tags" Target="../tags/tag12.xml"/><Relationship Id="rId7" Type="http://schemas.openxmlformats.org/officeDocument/2006/relationships/image" Target="../media/image1.emf"/><Relationship Id="rId2" Type="http://schemas.openxmlformats.org/officeDocument/2006/relationships/tags" Target="../tags/tag11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notesSlide" Target="../notesSlides/notesSlide25.xml"/><Relationship Id="rId7" Type="http://schemas.openxmlformats.org/officeDocument/2006/relationships/image" Target="NUL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3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4.xml"/><Relationship Id="rId6" Type="http://schemas.openxmlformats.org/officeDocument/2006/relationships/image" Target="../media/image1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5.xml"/><Relationship Id="rId6" Type="http://schemas.openxmlformats.org/officeDocument/2006/relationships/image" Target="../media/image20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6.xml"/><Relationship Id="rId6" Type="http://schemas.openxmlformats.org/officeDocument/2006/relationships/image" Target="NULL"/><Relationship Id="rId9" Type="http://schemas.openxmlformats.org/officeDocument/2006/relationships/image" Target="../media/image23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0.png"/><Relationship Id="rId9" Type="http://schemas.openxmlformats.org/officeDocument/2006/relationships/image" Target="../media/image27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1.emf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7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1.emf"/><Relationship Id="rId2" Type="http://schemas.openxmlformats.org/officeDocument/2006/relationships/tags" Target="../tags/tag18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4.bin"/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solving-racetrack-in-reinforcement-learning-using-monte-carlo-control-bdee2aa4f04e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7.png"/><Relationship Id="rId4" Type="http://schemas.openxmlformats.org/officeDocument/2006/relationships/image" Target="../media/image55.gi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0.xml"/><Relationship Id="rId6" Type="http://schemas.openxmlformats.org/officeDocument/2006/relationships/image" Target="NULL"/></Relationships>
</file>

<file path=ppt/slides/_rels/slide53.xml.rels><?xml version="1.0" encoding="UTF-8" standalone="yes"?>
<Relationships xmlns="http://schemas.openxmlformats.org/package/2006/relationships"><Relationship Id="rId7" Type="http://schemas.openxmlformats.org/officeDocument/2006/relationships/image" Target="NUL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1.xml"/><Relationship Id="rId6" Type="http://schemas.openxmlformats.org/officeDocument/2006/relationships/image" Target="NULL"/><Relationship Id="rId5" Type="http://schemas.openxmlformats.org/officeDocument/2006/relationships/image" Target="NUL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2.xml"/><Relationship Id="rId6" Type="http://schemas.openxmlformats.org/officeDocument/2006/relationships/image" Target="../media/image59.png"/><Relationship Id="rId5" Type="http://schemas.openxmlformats.org/officeDocument/2006/relationships/image" Target="../media/image35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notesSlide" Target="../notesSlides/notesSlide37.xml"/><Relationship Id="rId7" Type="http://schemas.openxmlformats.org/officeDocument/2006/relationships/image" Target="NUL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3.xml"/><Relationship Id="rId6" Type="http://schemas.openxmlformats.org/officeDocument/2006/relationships/image" Target="NUL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image" Target="../media/image1.emf"/><Relationship Id="rId2" Type="http://schemas.openxmlformats.org/officeDocument/2006/relationships/tags" Target="../tags/tag24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5.bin"/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18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0" Type="http://schemas.openxmlformats.org/officeDocument/2006/relationships/image" Target="../media/image26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1" y="85844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think-cell Slide" r:id="rId6" imgW="9525" imgH="9525" progId="TCLayout.ActiveDocument.1">
                  <p:embed/>
                </p:oleObj>
              </mc:Choice>
              <mc:Fallback>
                <p:oleObj name="think-cell Slide" r:id="rId6" imgW="9525" imgH="9525" progId="TCLayout.ActiveDocument.1">
                  <p:embed/>
                  <p:pic>
                    <p:nvPicPr>
                      <p:cNvPr id="3" name="对象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91" y="85844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>
            <p:custDataLst>
              <p:tags r:id="rId3"/>
            </p:custDataLst>
          </p:nvPr>
        </p:nvSpPr>
        <p:spPr>
          <a:xfrm>
            <a:off x="0" y="857250"/>
            <a:ext cx="119063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3000" b="1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317728" y="4053047"/>
            <a:ext cx="6209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规划与学习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317728" y="5013115"/>
            <a:ext cx="5885155" cy="368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张伟楠 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– </a:t>
            </a:r>
            <a:r>
              <a:rPr lang="zh-CN" altLang="en-US" dirty="0">
                <a:solidFill>
                  <a:srgbClr val="00B0F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上海交通大学</a:t>
            </a:r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2A218AF-4E0B-46A9-B4FA-11ABC544612C}"/>
              </a:ext>
            </a:extLst>
          </p:cNvPr>
          <p:cNvSpPr txBox="1"/>
          <p:nvPr/>
        </p:nvSpPr>
        <p:spPr>
          <a:xfrm>
            <a:off x="2317728" y="730136"/>
            <a:ext cx="58873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强化学习</a:t>
            </a:r>
            <a:r>
              <a:rPr lang="en-US" altLang="zh-CN" sz="2800" b="1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2022</a:t>
            </a:r>
          </a:p>
          <a:p>
            <a:r>
              <a:rPr lang="zh-CN" altLang="en-US" sz="2800" b="1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第</a:t>
            </a:r>
            <a:r>
              <a:rPr lang="en-US" altLang="zh-CN" sz="2800" b="1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5</a:t>
            </a:r>
            <a:r>
              <a:rPr lang="zh-CN" altLang="en-US" sz="2800" b="1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节</a:t>
            </a:r>
            <a:endParaRPr lang="zh-CN" altLang="en-US" sz="4000" b="1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61290B1-B0B9-4B1B-9B40-8F86C1E93176}"/>
              </a:ext>
            </a:extLst>
          </p:cNvPr>
          <p:cNvSpPr txBox="1"/>
          <p:nvPr/>
        </p:nvSpPr>
        <p:spPr>
          <a:xfrm>
            <a:off x="2324816" y="1785532"/>
            <a:ext cx="54921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涉及知识点：</a:t>
            </a:r>
            <a:endParaRPr lang="en-US" altLang="zh-CN" sz="32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r>
              <a:rPr lang="zh-CN" altLang="en-US" sz="20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规划与学习之入门算法和介绍、规划与学习之采样方法、规划与学习之决策时规划</a:t>
            </a:r>
            <a:endParaRPr lang="en-US" altLang="zh-CN" sz="20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874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3C326D0B-7DAB-41B6-8030-2E4A18CC94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1" y="85844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3C326D0B-7DAB-41B6-8030-2E4A18CC9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91" y="85844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EC933494-1B63-4A32-964F-D05236799BA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857250"/>
            <a:ext cx="119063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3000" b="1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5E2DD1E-4FB6-4845-A769-BB029B6BFC13}"/>
              </a:ext>
            </a:extLst>
          </p:cNvPr>
          <p:cNvSpPr txBox="1"/>
          <p:nvPr/>
        </p:nvSpPr>
        <p:spPr>
          <a:xfrm>
            <a:off x="2282094" y="3697515"/>
            <a:ext cx="68689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规划与学习</a:t>
            </a:r>
            <a:r>
              <a:rPr lang="en-US" altLang="zh-CN" sz="4000" b="1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: </a:t>
            </a:r>
          </a:p>
          <a:p>
            <a:r>
              <a:rPr lang="zh-CN" altLang="en-US" sz="4000" b="1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入门介绍和算法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ED3DF7-FB71-425D-AFE0-12D254584D68}"/>
              </a:ext>
            </a:extLst>
          </p:cNvPr>
          <p:cNvSpPr txBox="1"/>
          <p:nvPr/>
        </p:nvSpPr>
        <p:spPr>
          <a:xfrm>
            <a:off x="2317728" y="5020954"/>
            <a:ext cx="588515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讲师：张伟楠 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– </a:t>
            </a:r>
            <a:r>
              <a:rPr lang="zh-CN" altLang="en-US" dirty="0">
                <a:solidFill>
                  <a:srgbClr val="00B0F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上海交通大学</a:t>
            </a:r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DDDDADD-2158-4B7D-8816-1E34219E6B77}"/>
                  </a:ext>
                </a:extLst>
              </p:cNvPr>
              <p:cNvSpPr txBox="1"/>
              <p:nvPr/>
            </p:nvSpPr>
            <p:spPr>
              <a:xfrm>
                <a:off x="1897039" y="2027273"/>
                <a:ext cx="554781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价值</m:t>
                    </m:r>
                  </m:oMath>
                </a14:m>
                <a:r>
                  <a:rPr lang="zh-CN" altLang="en-US" sz="28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评估指导策略提升</a:t>
                </a:r>
                <a:endParaRPr lang="en-US" altLang="zh-CN" sz="28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algn="ctr"/>
                <a:r>
                  <a:rPr lang="zh-CN" altLang="en-US" sz="28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那么如何更加精准地估计价值呢？</a:t>
                </a:r>
                <a:endParaRPr lang="en-US" altLang="zh-CN" sz="28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DDDDADD-2158-4B7D-8816-1E34219E6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039" y="2027273"/>
                <a:ext cx="5547815" cy="954107"/>
              </a:xfrm>
              <a:prstGeom prst="rect">
                <a:avLst/>
              </a:prstGeom>
              <a:blipFill>
                <a:blip r:embed="rId11"/>
                <a:stretch>
                  <a:fillRect l="-879" t="-6410" r="-2527" b="-179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D9EE572C-15F6-41E1-89CB-41CC487A861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48323"/>
          <a:stretch/>
        </p:blipFill>
        <p:spPr>
          <a:xfrm>
            <a:off x="3522400" y="452611"/>
            <a:ext cx="1983279" cy="141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7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4480C692-B31A-0344-BFAA-BF8D473C02A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3296A87F-F951-AE48-9C79-1BD310D19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99300" y="2036916"/>
            <a:ext cx="3441065" cy="407781"/>
          </a:xfrm>
        </p:spPr>
        <p:txBody>
          <a:bodyPr anchor="ctr" anchorCtr="0">
            <a:normAutofit lnSpcReduction="10000"/>
          </a:bodyPr>
          <a:lstStyle/>
          <a:p>
            <a:pPr algn="l"/>
            <a:r>
              <a:rPr kumimoji="1" lang="zh-CN" altLang="en-US" dirty="0"/>
              <a:t>模型是什么</a:t>
            </a:r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5724F0BF-53A1-8C4C-AD42-0E17F053D77A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428196" y="2002626"/>
            <a:ext cx="636022" cy="407781"/>
          </a:xfrm>
        </p:spPr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6CFF8168-52EA-4041-999C-A03781529AD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199300" y="2815617"/>
            <a:ext cx="3441065" cy="407781"/>
          </a:xfrm>
        </p:spPr>
        <p:txBody>
          <a:bodyPr anchor="ctr" anchorCtr="0">
            <a:normAutofit lnSpcReduction="10000"/>
          </a:bodyPr>
          <a:lstStyle/>
          <a:p>
            <a:pPr algn="l"/>
            <a:r>
              <a:rPr kumimoji="1" lang="zh-CN" altLang="en-US" dirty="0"/>
              <a:t>规划是什么</a:t>
            </a:r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3A06AF6E-4CC5-1448-8068-D29DC14654CF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428196" y="2781327"/>
            <a:ext cx="636022" cy="407781"/>
          </a:xfrm>
        </p:spPr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15" name="文本占位符 5">
            <a:extLst>
              <a:ext uri="{FF2B5EF4-FFF2-40B4-BE49-F238E27FC236}">
                <a16:creationId xmlns:a16="http://schemas.microsoft.com/office/drawing/2014/main" id="{4CCFA1BF-34CB-604A-B62B-AB839F515540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199300" y="3594318"/>
            <a:ext cx="3441065" cy="407781"/>
          </a:xfrm>
        </p:spPr>
        <p:txBody>
          <a:bodyPr anchor="ctr" anchorCtr="0">
            <a:normAutofit lnSpcReduction="10000"/>
          </a:bodyPr>
          <a:lstStyle/>
          <a:p>
            <a:pPr algn="l"/>
            <a:r>
              <a:rPr kumimoji="1" lang="zh-CN" altLang="en-US" dirty="0"/>
              <a:t>规划和学习</a:t>
            </a:r>
          </a:p>
        </p:txBody>
      </p:sp>
      <p:sp>
        <p:nvSpPr>
          <p:cNvPr id="16" name="文本占位符 6">
            <a:extLst>
              <a:ext uri="{FF2B5EF4-FFF2-40B4-BE49-F238E27FC236}">
                <a16:creationId xmlns:a16="http://schemas.microsoft.com/office/drawing/2014/main" id="{B5892E99-D5CB-BA43-A1FD-4A7C92535127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4428196" y="3560028"/>
            <a:ext cx="636022" cy="407781"/>
          </a:xfrm>
        </p:spPr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17" name="文本占位符 7">
            <a:extLst>
              <a:ext uri="{FF2B5EF4-FFF2-40B4-BE49-F238E27FC236}">
                <a16:creationId xmlns:a16="http://schemas.microsoft.com/office/drawing/2014/main" id="{35E19413-6B7B-784E-A6B8-01A75A5FD1C1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5199300" y="4373019"/>
            <a:ext cx="3441065" cy="407781"/>
          </a:xfrm>
        </p:spPr>
        <p:txBody>
          <a:bodyPr anchor="ctr" anchorCtr="0">
            <a:normAutofit lnSpcReduction="10000"/>
          </a:bodyPr>
          <a:lstStyle/>
          <a:p>
            <a:pPr algn="l"/>
            <a:r>
              <a:rPr kumimoji="1" lang="en-US" altLang="zh-CN"/>
              <a:t>Dyna </a:t>
            </a:r>
            <a:r>
              <a:rPr kumimoji="1" lang="zh-CN" altLang="en-US"/>
              <a:t>算法</a:t>
            </a:r>
            <a:endParaRPr kumimoji="1" lang="zh-CN" altLang="en-US" dirty="0"/>
          </a:p>
        </p:txBody>
      </p:sp>
      <p:sp>
        <p:nvSpPr>
          <p:cNvPr id="18" name="文本占位符 8">
            <a:extLst>
              <a:ext uri="{FF2B5EF4-FFF2-40B4-BE49-F238E27FC236}">
                <a16:creationId xmlns:a16="http://schemas.microsoft.com/office/drawing/2014/main" id="{A17EEDD9-C74B-6949-B908-973B6F607D66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428196" y="4338729"/>
            <a:ext cx="636022" cy="407781"/>
          </a:xfrm>
        </p:spPr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135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ED7A6E5-F88E-074E-9942-AB83ECAE9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49" y="6240464"/>
            <a:ext cx="2182416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1077145-4420-9747-A7A2-CFD20A9E7E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模型是什么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D3F19C4E-1904-4A45-8CBB-D75A333F7C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865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-49236"/>
            <a:ext cx="8137922" cy="1028699"/>
          </a:xfrm>
        </p:spPr>
        <p:txBody>
          <a:bodyPr/>
          <a:lstStyle/>
          <a:p>
            <a:r>
              <a:rPr lang="zh-CN" altLang="en-US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模型 </a:t>
            </a:r>
            <a:r>
              <a:rPr lang="en-US" altLang="zh-CN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(</a:t>
            </a:r>
            <a:r>
              <a:rPr lang="en-US" altLang="zh-CN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Model</a:t>
            </a:r>
            <a:r>
              <a:rPr lang="en-US" altLang="zh-CN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)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49" y="6240464"/>
            <a:ext cx="2182416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8771E2D8-53A5-A047-94AF-55A3B43B4C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442" y="1335516"/>
                <a:ext cx="8641558" cy="18640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给定一个状态和动作，模型能够预测下一个状态和奖励的分布</a:t>
                </a: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: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即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𝑠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𝑟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 |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, 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𝑎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)</m:t>
                    </m:r>
                  </m:oMath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:</m:t>
                    </m:r>
                  </m:oMath>
                </a14:m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给定的状态和动作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𝑠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:</m:t>
                    </m:r>
                  </m:oMath>
                </a14:m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下一个状态和奖励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8771E2D8-53A5-A047-94AF-55A3B43B4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2" y="1335516"/>
                <a:ext cx="8641558" cy="1864095"/>
              </a:xfrm>
              <a:prstGeom prst="rect">
                <a:avLst/>
              </a:prstGeom>
              <a:blipFill>
                <a:blip r:embed="rId6"/>
                <a:stretch>
                  <a:fillRect l="-423" t="-1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F5D4889F-213F-4D53-857C-4BA4920ACF6D}"/>
              </a:ext>
            </a:extLst>
          </p:cNvPr>
          <p:cNvSpPr txBox="1">
            <a:spLocks/>
          </p:cNvSpPr>
          <p:nvPr/>
        </p:nvSpPr>
        <p:spPr>
          <a:xfrm>
            <a:off x="455832" y="3447434"/>
            <a:ext cx="1700429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模型的分类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57243E16-445B-4D90-8464-683F43CEA40F}"/>
              </a:ext>
            </a:extLst>
          </p:cNvPr>
          <p:cNvSpPr txBox="1">
            <a:spLocks/>
          </p:cNvSpPr>
          <p:nvPr/>
        </p:nvSpPr>
        <p:spPr>
          <a:xfrm>
            <a:off x="502442" y="4020316"/>
            <a:ext cx="6369626" cy="2317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分布模型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lang="en-US" altLang="zh-CN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distribution model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 </a:t>
            </a:r>
          </a:p>
          <a:p>
            <a:pPr lvl="1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描述了轨迹的所有可能性及其概率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样本模型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lang="en-US" altLang="zh-CN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sample model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</a:p>
          <a:p>
            <a:pPr lvl="1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根据概率进行采样，只产生一条可能的轨迹</a:t>
            </a:r>
            <a:endParaRPr lang="zh-CN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054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模型</a:t>
            </a:r>
            <a:r>
              <a:rPr lang="en-US" altLang="zh-CN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(</a:t>
            </a:r>
            <a:r>
              <a:rPr lang="en-US" altLang="zh-CN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Model</a:t>
            </a:r>
            <a:r>
              <a:rPr lang="en-US" altLang="zh-CN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)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04611A04-B48B-5E41-9042-070CFE5ECFE3}"/>
              </a:ext>
            </a:extLst>
          </p:cNvPr>
          <p:cNvSpPr txBox="1">
            <a:spLocks/>
          </p:cNvSpPr>
          <p:nvPr/>
        </p:nvSpPr>
        <p:spPr>
          <a:xfrm>
            <a:off x="502442" y="4533916"/>
            <a:ext cx="7039095" cy="2012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9" name="文本占位符 3">
            <a:extLst>
              <a:ext uri="{FF2B5EF4-FFF2-40B4-BE49-F238E27FC236}">
                <a16:creationId xmlns:a16="http://schemas.microsoft.com/office/drawing/2014/main" id="{421935A6-99EB-4B6A-A3CE-9436927E5C96}"/>
              </a:ext>
            </a:extLst>
          </p:cNvPr>
          <p:cNvSpPr txBox="1">
            <a:spLocks/>
          </p:cNvSpPr>
          <p:nvPr/>
        </p:nvSpPr>
        <p:spPr>
          <a:xfrm>
            <a:off x="502444" y="1242442"/>
            <a:ext cx="1700429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举例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7DB526D-09FA-4F03-96F0-8C48A01C440C}"/>
              </a:ext>
            </a:extLst>
          </p:cNvPr>
          <p:cNvSpPr txBox="1">
            <a:spLocks/>
          </p:cNvSpPr>
          <p:nvPr/>
        </p:nvSpPr>
        <p:spPr>
          <a:xfrm>
            <a:off x="502442" y="1720976"/>
            <a:ext cx="8137922" cy="2012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掷骰子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lang="en-US" altLang="zh-CN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Dozen</a:t>
            </a:r>
            <a:r>
              <a:rPr lang="zh-CN" altLang="en-US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Dice Games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</a:p>
          <a:p>
            <a:pPr lvl="1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分布模型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2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得到骰子数字总和的所有可能性及其概率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样本模型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2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只采样得到一种骰子数字总和</a:t>
            </a:r>
            <a:endParaRPr lang="zh-CN" altLang="zh-CN" dirty="0"/>
          </a:p>
          <a:p>
            <a:pPr lvl="1"/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4701D76C-4B17-4F71-AF06-6940017D0A49}"/>
              </a:ext>
            </a:extLst>
          </p:cNvPr>
          <p:cNvSpPr txBox="1">
            <a:spLocks/>
          </p:cNvSpPr>
          <p:nvPr/>
        </p:nvSpPr>
        <p:spPr>
          <a:xfrm>
            <a:off x="549054" y="3670401"/>
            <a:ext cx="1607207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模型的作用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D6919693-FC39-4197-8AC3-9E9B36CA4E9C}"/>
              </a:ext>
            </a:extLst>
          </p:cNvPr>
          <p:cNvSpPr txBox="1">
            <a:spLocks/>
          </p:cNvSpPr>
          <p:nvPr/>
        </p:nvSpPr>
        <p:spPr>
          <a:xfrm>
            <a:off x="510062" y="4155154"/>
            <a:ext cx="7039095" cy="702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得到模拟的经验数据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lang="en-US" altLang="zh-CN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simulated experiences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D28EE78-91C3-44DB-A745-C4D1B8109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5110" y="1709618"/>
            <a:ext cx="2329155" cy="192496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F1D36E8-DC03-4772-BA44-B714878363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0995" y="4616499"/>
            <a:ext cx="4315010" cy="21714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7A00273-7206-4D86-BA97-ABB9131B0A1C}"/>
                  </a:ext>
                </a:extLst>
              </p:cNvPr>
              <p:cNvSpPr txBox="1"/>
              <p:nvPr/>
            </p:nvSpPr>
            <p:spPr>
              <a:xfrm>
                <a:off x="3502972" y="6305034"/>
                <a:ext cx="17963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𝑝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(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𝑠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𝑟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 |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, 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𝑎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7A00273-7206-4D86-BA97-ABB9131B0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2972" y="6305034"/>
                <a:ext cx="1796329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606CAD2-1F34-4D6D-89F9-3F5A2E038AAB}"/>
                  </a:ext>
                </a:extLst>
              </p:cNvPr>
              <p:cNvSpPr txBox="1"/>
              <p:nvPr/>
            </p:nvSpPr>
            <p:spPr>
              <a:xfrm>
                <a:off x="3502972" y="4571022"/>
                <a:ext cx="17963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𝜋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𝑎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 |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𝑠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606CAD2-1F34-4D6D-89F9-3F5A2E038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2972" y="4571022"/>
                <a:ext cx="1796329" cy="369332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B70C4AB-17FD-4752-BDA5-B4C385035D13}"/>
                  </a:ext>
                </a:extLst>
              </p:cNvPr>
              <p:cNvSpPr txBox="1"/>
              <p:nvPr/>
            </p:nvSpPr>
            <p:spPr>
              <a:xfrm>
                <a:off x="5821180" y="5279163"/>
                <a:ext cx="17963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{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, 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𝑎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𝑟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}</m:t>
                      </m:r>
                    </m:oMath>
                  </m:oMathPara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B70C4AB-17FD-4752-BDA5-B4C385035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180" y="5279163"/>
                <a:ext cx="1796329" cy="369332"/>
              </a:xfrm>
              <a:prstGeom prst="rect">
                <a:avLst/>
              </a:prstGeom>
              <a:blipFill>
                <a:blip r:embed="rId11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D296D2F6-1904-483E-941E-00AD1AFF1B97}"/>
              </a:ext>
            </a:extLst>
          </p:cNvPr>
          <p:cNvSpPr txBox="1"/>
          <p:nvPr/>
        </p:nvSpPr>
        <p:spPr>
          <a:xfrm>
            <a:off x="6175612" y="49403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经验数据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9246C45-6D7B-48F1-A8AA-90C5610DBC85}"/>
              </a:ext>
            </a:extLst>
          </p:cNvPr>
          <p:cNvSpPr txBox="1"/>
          <p:nvPr/>
        </p:nvSpPr>
        <p:spPr>
          <a:xfrm>
            <a:off x="803770" y="490983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智能体策略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7C1F636-9DDB-4AF8-BF92-A6FA68B7797D}"/>
              </a:ext>
            </a:extLst>
          </p:cNvPr>
          <p:cNvSpPr txBox="1"/>
          <p:nvPr/>
        </p:nvSpPr>
        <p:spPr>
          <a:xfrm>
            <a:off x="962167" y="59743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环境模型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513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ED7A6E5-F88E-074E-9942-AB83ECAE9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49" y="6240464"/>
            <a:ext cx="2182416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1077145-4420-9747-A7A2-CFD20A9E7E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规划是什么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D3F19C4E-1904-4A45-8CBB-D75A333F7C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861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规划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chemeClr val="accent1"/>
                </a:solidFill>
              </a:rPr>
              <a:t>Planning</a:t>
            </a:r>
            <a:r>
              <a:rPr lang="en-US" altLang="zh-CN" dirty="0"/>
              <a:t>)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771E2D8-53A5-A047-94AF-55A3B43B4C5A}"/>
              </a:ext>
            </a:extLst>
          </p:cNvPr>
          <p:cNvSpPr txBox="1">
            <a:spLocks/>
          </p:cNvSpPr>
          <p:nvPr/>
        </p:nvSpPr>
        <p:spPr>
          <a:xfrm>
            <a:off x="502442" y="1333818"/>
            <a:ext cx="8137922" cy="634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输入一个模型，输出一个策略的搜索过程</a:t>
            </a:r>
            <a:endParaRPr lang="zh-CN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E0A4D71-7302-014E-981B-BBFD3BC9D146}"/>
              </a:ext>
            </a:extLst>
          </p:cNvPr>
          <p:cNvSpPr txBox="1">
            <a:spLocks/>
          </p:cNvSpPr>
          <p:nvPr/>
        </p:nvSpPr>
        <p:spPr>
          <a:xfrm>
            <a:off x="502444" y="3316787"/>
            <a:ext cx="1607207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规划的分类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04611A04-B48B-5E41-9042-070CFE5ECFE3}"/>
              </a:ext>
            </a:extLst>
          </p:cNvPr>
          <p:cNvSpPr txBox="1">
            <a:spLocks/>
          </p:cNvSpPr>
          <p:nvPr/>
        </p:nvSpPr>
        <p:spPr>
          <a:xfrm>
            <a:off x="502442" y="3880776"/>
            <a:ext cx="7039095" cy="2359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状态空间的规划 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lang="en-US" altLang="zh-CN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state-space planning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</a:p>
          <a:p>
            <a:pPr lvl="1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在状态空间搜索最佳策略，本课程主要围绕这种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规划空间的规划 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lang="en-US" altLang="zh-CN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plan-space planning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</a:p>
          <a:p>
            <a:pPr lvl="1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在规划空间搜索最佳策略，包括遗传算法和偏序规划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这时，一个规划就是一个动作集合以及动作顺序的约束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这时的状态就是一个规划，目标状态就是能完成任务的规划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508C0B-B64B-4CB3-A330-BE1D5C8439C0}"/>
              </a:ext>
            </a:extLst>
          </p:cNvPr>
          <p:cNvSpPr txBox="1"/>
          <p:nvPr/>
        </p:nvSpPr>
        <p:spPr>
          <a:xfrm>
            <a:off x="1899138" y="2006568"/>
            <a:ext cx="647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BDEBDED-30B9-4C20-81A8-D56F6ED18F24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2546252" y="2191234"/>
            <a:ext cx="1835834" cy="174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B143A179-CE34-400D-9078-62B82400B48F}"/>
              </a:ext>
            </a:extLst>
          </p:cNvPr>
          <p:cNvSpPr txBox="1"/>
          <p:nvPr/>
        </p:nvSpPr>
        <p:spPr>
          <a:xfrm>
            <a:off x="4382086" y="2024018"/>
            <a:ext cx="647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策略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E048AEB-45A0-4AB5-BBB1-B7C41F291C51}"/>
              </a:ext>
            </a:extLst>
          </p:cNvPr>
          <p:cNvSpPr txBox="1"/>
          <p:nvPr/>
        </p:nvSpPr>
        <p:spPr>
          <a:xfrm>
            <a:off x="3140612" y="1839352"/>
            <a:ext cx="647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规划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25EB7B6-5E82-4FD2-B736-406EC5BD514D}"/>
              </a:ext>
            </a:extLst>
          </p:cNvPr>
          <p:cNvSpPr/>
          <p:nvPr/>
        </p:nvSpPr>
        <p:spPr>
          <a:xfrm>
            <a:off x="449943" y="6357035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100" dirty="0">
                <a:hlinkClick r:id="rId4"/>
              </a:rPr>
              <a:t>https://www.cs.uni.edu/~wallingf/teaching/161/sessions/session24.pdf</a:t>
            </a:r>
            <a:endParaRPr lang="zh-CN" altLang="en-US" sz="11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491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规划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chemeClr val="accent1"/>
                </a:solidFill>
              </a:rPr>
              <a:t>Planning</a:t>
            </a:r>
            <a:r>
              <a:rPr lang="en-US" altLang="zh-CN" dirty="0"/>
              <a:t>)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5" name="文本占位符 3">
            <a:extLst>
              <a:ext uri="{FF2B5EF4-FFF2-40B4-BE49-F238E27FC236}">
                <a16:creationId xmlns:a16="http://schemas.microsoft.com/office/drawing/2014/main" id="{BA8BB5BE-7181-BE46-AD89-DA62294A69F2}"/>
              </a:ext>
            </a:extLst>
          </p:cNvPr>
          <p:cNvSpPr txBox="1">
            <a:spLocks/>
          </p:cNvSpPr>
          <p:nvPr/>
        </p:nvSpPr>
        <p:spPr>
          <a:xfrm>
            <a:off x="502444" y="1374739"/>
            <a:ext cx="2351790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规划的通用框架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771E2D8-53A5-A047-94AF-55A3B43B4C5A}"/>
              </a:ext>
            </a:extLst>
          </p:cNvPr>
          <p:cNvSpPr txBox="1">
            <a:spLocks/>
          </p:cNvSpPr>
          <p:nvPr/>
        </p:nvSpPr>
        <p:spPr>
          <a:xfrm>
            <a:off x="623460" y="1938727"/>
            <a:ext cx="8016905" cy="7682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通过模型采样得到模拟数据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利用模拟数据更新值函数从而改进策略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E0A4D71-7302-014E-981B-BBFD3BC9D146}"/>
              </a:ext>
            </a:extLst>
          </p:cNvPr>
          <p:cNvSpPr txBox="1">
            <a:spLocks/>
          </p:cNvSpPr>
          <p:nvPr/>
        </p:nvSpPr>
        <p:spPr>
          <a:xfrm>
            <a:off x="502441" y="3441073"/>
            <a:ext cx="1607207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举例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04611A04-B48B-5E41-9042-070CFE5ECFE3}"/>
              </a:ext>
            </a:extLst>
          </p:cNvPr>
          <p:cNvSpPr txBox="1">
            <a:spLocks/>
          </p:cNvSpPr>
          <p:nvPr/>
        </p:nvSpPr>
        <p:spPr>
          <a:xfrm>
            <a:off x="623460" y="3909959"/>
            <a:ext cx="7039095" cy="1115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9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动态规划</a:t>
            </a:r>
            <a:endParaRPr lang="en-US" altLang="zh-CN" sz="19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搜索整个状态空间，生成所有的状态转移分布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状态转移分布回溯更新状态的值函数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35F9D90A-109A-4BCA-BC51-ED3C854ECB1D}"/>
              </a:ext>
            </a:extLst>
          </p:cNvPr>
          <p:cNvSpPr txBox="1">
            <a:spLocks/>
          </p:cNvSpPr>
          <p:nvPr/>
        </p:nvSpPr>
        <p:spPr>
          <a:xfrm>
            <a:off x="502441" y="5112552"/>
            <a:ext cx="1607207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规划的好处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D4BD64A6-FFFC-4FC4-B504-014ADA1ABEE5}"/>
              </a:ext>
            </a:extLst>
          </p:cNvPr>
          <p:cNvSpPr txBox="1">
            <a:spLocks/>
          </p:cNvSpPr>
          <p:nvPr/>
        </p:nvSpPr>
        <p:spPr>
          <a:xfrm>
            <a:off x="623460" y="5626442"/>
            <a:ext cx="7895886" cy="7424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任何时间点可以被打断或者重定向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在复杂问题下，进行小而且增量式的时间步规划是很有效的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A6C22BD9-710A-4A79-AFFC-7E5FF726A497}"/>
              </a:ext>
            </a:extLst>
          </p:cNvPr>
          <p:cNvGrpSpPr/>
          <p:nvPr/>
        </p:nvGrpSpPr>
        <p:grpSpPr>
          <a:xfrm>
            <a:off x="1538514" y="2700148"/>
            <a:ext cx="6666408" cy="1170818"/>
            <a:chOff x="838077" y="2626710"/>
            <a:chExt cx="6666408" cy="1170818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2E76FE3B-7417-49C6-A9A5-9E7D6B5749B5}"/>
                </a:ext>
              </a:extLst>
            </p:cNvPr>
            <p:cNvSpPr txBox="1"/>
            <p:nvPr/>
          </p:nvSpPr>
          <p:spPr>
            <a:xfrm>
              <a:off x="838077" y="2827867"/>
              <a:ext cx="647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模型</a:t>
              </a:r>
            </a:p>
          </p:txBody>
        </p: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CBAD1D52-B77D-4F65-B14D-DFFE2A98BF09}"/>
                </a:ext>
              </a:extLst>
            </p:cNvPr>
            <p:cNvCxnSpPr>
              <a:cxnSpLocks/>
              <a:stCxn id="38" idx="3"/>
              <a:endCxn id="40" idx="1"/>
            </p:cNvCxnSpPr>
            <p:nvPr/>
          </p:nvCxnSpPr>
          <p:spPr>
            <a:xfrm flipV="1">
              <a:off x="1485191" y="3008564"/>
              <a:ext cx="1460483" cy="396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C4EC78B2-FE79-445F-8D2A-1C0782E8B114}"/>
                </a:ext>
              </a:extLst>
            </p:cNvPr>
            <p:cNvSpPr txBox="1"/>
            <p:nvPr/>
          </p:nvSpPr>
          <p:spPr>
            <a:xfrm>
              <a:off x="2945674" y="2685398"/>
              <a:ext cx="6471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模拟经验</a:t>
              </a:r>
            </a:p>
          </p:txBody>
        </p: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1B5531DB-6F8F-4995-96C8-97223F6345F1}"/>
                </a:ext>
              </a:extLst>
            </p:cNvPr>
            <p:cNvCxnSpPr>
              <a:cxnSpLocks/>
            </p:cNvCxnSpPr>
            <p:nvPr/>
          </p:nvCxnSpPr>
          <p:spPr>
            <a:xfrm>
              <a:off x="3592788" y="3012533"/>
              <a:ext cx="1046536" cy="13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4CD2875F-A45A-4A7F-98D0-A7725F529E80}"/>
                </a:ext>
              </a:extLst>
            </p:cNvPr>
            <p:cNvSpPr txBox="1"/>
            <p:nvPr/>
          </p:nvSpPr>
          <p:spPr>
            <a:xfrm>
              <a:off x="4639324" y="2821962"/>
              <a:ext cx="10465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值函数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12C312FE-57FB-41F0-B61A-2A9BB33E63DB}"/>
                </a:ext>
              </a:extLst>
            </p:cNvPr>
            <p:cNvSpPr txBox="1"/>
            <p:nvPr/>
          </p:nvSpPr>
          <p:spPr>
            <a:xfrm>
              <a:off x="3792499" y="2626710"/>
              <a:ext cx="647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回溯</a:t>
              </a:r>
            </a:p>
          </p:txBody>
        </p: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D4439828-C286-4604-BDDC-3FFAFB7DBD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1413" y="2994057"/>
              <a:ext cx="1046536" cy="396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2343E0E8-0D3F-4075-B875-2EA529224BB8}"/>
                </a:ext>
              </a:extLst>
            </p:cNvPr>
            <p:cNvSpPr txBox="1"/>
            <p:nvPr/>
          </p:nvSpPr>
          <p:spPr>
            <a:xfrm>
              <a:off x="6457949" y="2816311"/>
              <a:ext cx="10465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策略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1900D5B-E25C-4421-BA18-93564566BC01}"/>
                </a:ext>
              </a:extLst>
            </p:cNvPr>
            <p:cNvSpPr txBox="1"/>
            <p:nvPr/>
          </p:nvSpPr>
          <p:spPr>
            <a:xfrm>
              <a:off x="2098849" y="2626710"/>
              <a:ext cx="647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采样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005804CE-077C-4762-A904-FC0DBAAAD70C}"/>
                </a:ext>
              </a:extLst>
            </p:cNvPr>
            <p:cNvSpPr txBox="1"/>
            <p:nvPr/>
          </p:nvSpPr>
          <p:spPr>
            <a:xfrm>
              <a:off x="3731141" y="3428196"/>
              <a:ext cx="647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规划</a:t>
              </a: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EDD39BA7-84B1-4C09-B7BA-58734BF3E9FC}"/>
              </a:ext>
            </a:extLst>
          </p:cNvPr>
          <p:cNvSpPr/>
          <p:nvPr/>
        </p:nvSpPr>
        <p:spPr>
          <a:xfrm>
            <a:off x="2799286" y="2700148"/>
            <a:ext cx="3665251" cy="739088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527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ED7A6E5-F88E-074E-9942-AB83ECAE9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49" y="6240464"/>
            <a:ext cx="2182416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1077145-4420-9747-A7A2-CFD20A9E7E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规划与学习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D3F19C4E-1904-4A45-8CBB-D75A333F7C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842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规划与学习</a:t>
            </a:r>
            <a:r>
              <a:rPr lang="en-US" altLang="zh-CN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(</a:t>
            </a:r>
            <a:r>
              <a:rPr lang="en-US" altLang="zh-CN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Planning and Learning</a:t>
            </a:r>
            <a:r>
              <a:rPr lang="en-US" altLang="zh-CN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)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771E2D8-53A5-A047-94AF-55A3B43B4C5A}"/>
              </a:ext>
            </a:extLst>
          </p:cNvPr>
          <p:cNvSpPr txBox="1">
            <a:spLocks/>
          </p:cNvSpPr>
          <p:nvPr/>
        </p:nvSpPr>
        <p:spPr>
          <a:xfrm>
            <a:off x="502442" y="1418221"/>
            <a:ext cx="8137922" cy="3108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不同点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规划：利用</a:t>
            </a:r>
            <a:r>
              <a:rPr lang="zh-CN" altLang="en-US" b="1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产生的模拟经验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学习：利用</a:t>
            </a:r>
            <a:r>
              <a:rPr lang="zh-CN" altLang="en-US" b="1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环境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产生的真实经验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相同点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通过回溯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lang="en-US" altLang="zh-CN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back-up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更新值函数的估计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统一来看，学习的方法可以用在模拟经验上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: 圆角 4">
                <a:extLst>
                  <a:ext uri="{FF2B5EF4-FFF2-40B4-BE49-F238E27FC236}">
                    <a16:creationId xmlns:a16="http://schemas.microsoft.com/office/drawing/2014/main" id="{666564C7-4943-4622-9566-C80C1F24843F}"/>
                  </a:ext>
                </a:extLst>
              </p:cNvPr>
              <p:cNvSpPr/>
              <p:nvPr/>
            </p:nvSpPr>
            <p:spPr>
              <a:xfrm>
                <a:off x="911166" y="3862067"/>
                <a:ext cx="7321668" cy="2251139"/>
              </a:xfrm>
              <a:prstGeom prst="roundRect">
                <a:avLst>
                  <a:gd name="adj" fmla="val 6664"/>
                </a:avLst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0"/>
                  </a:spcAft>
                </a:pPr>
                <a:r>
                  <a:rPr lang="zh-CN" altLang="en-US" dirty="0">
                    <a:solidFill>
                      <a:schemeClr val="tx1"/>
                    </a:solidFill>
                    <a:ea typeface="阿里巴巴普惠体 B" panose="00020600040101010101"/>
                  </a:rPr>
                  <a:t>算法</a:t>
                </a:r>
                <a:r>
                  <a:rPr lang="en-US" altLang="zh-CN" dirty="0">
                    <a:solidFill>
                      <a:schemeClr val="tx1"/>
                    </a:solidFill>
                    <a:ea typeface="阿里巴巴普惠体 B" panose="00020600040101010101"/>
                  </a:rPr>
                  <a:t>: </a:t>
                </a:r>
                <a:r>
                  <a:rPr lang="zh-CN" altLang="zh-CN" dirty="0">
                    <a:solidFill>
                      <a:schemeClr val="tx1"/>
                    </a:solidFill>
                    <a:ea typeface="阿里巴巴普惠体 B" panose="00020600040101010101"/>
                  </a:rPr>
                  <a:t>一时间步随机采样表格</a:t>
                </a:r>
                <a:r>
                  <a:rPr lang="en-US" altLang="zh-CN" dirty="0">
                    <a:solidFill>
                      <a:schemeClr val="tx1"/>
                    </a:solidFill>
                    <a:ea typeface="阿里巴巴普惠体 B" panose="00020600040101010101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B" panose="00020600040101010101"/>
                      </a:rPr>
                      <m:t>𝑄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ea typeface="阿里巴巴普惠体 B" panose="00020600040101010101"/>
                  </a:rPr>
                  <a:t> </a:t>
                </a:r>
                <a:r>
                  <a:rPr lang="zh-CN" altLang="zh-CN" dirty="0">
                    <a:solidFill>
                      <a:schemeClr val="tx1"/>
                    </a:solidFill>
                    <a:ea typeface="阿里巴巴普惠体 B" panose="00020600040101010101"/>
                  </a:rPr>
                  <a:t>规划</a:t>
                </a:r>
                <a:endParaRPr lang="en-US" altLang="zh-CN" dirty="0">
                  <a:solidFill>
                    <a:schemeClr val="tx1"/>
                  </a:solidFill>
                  <a:ea typeface="阿里巴巴普惠体 B" panose="00020600040101010101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zh-CN" altLang="zh-CN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重复以下步骤</a:t>
                </a:r>
                <a:r>
                  <a:rPr lang="en-US" altLang="zh-CN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:</a:t>
                </a:r>
                <a:endParaRPr lang="zh-CN" altLang="zh-CN" kern="100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800100" lvl="1" indent="-342900" algn="just">
                  <a:buFont typeface="+mj-lt"/>
                  <a:buAutoNum type="arabicPeriod"/>
                </a:pPr>
                <a:r>
                  <a:rPr lang="zh-CN" altLang="zh-CN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随机选择一个状态</a:t>
                </a:r>
                <a:r>
                  <a:rPr lang="en-US" altLang="zh-CN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𝑆</m:t>
                    </m:r>
                    <m:r>
                      <a:rPr lang="zh-CN" altLang="zh-CN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𝒮</m:t>
                    </m:r>
                  </m:oMath>
                </a14:m>
                <a:r>
                  <a:rPr lang="en-US" altLang="zh-CN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</a:t>
                </a:r>
                <a:r>
                  <a:rPr lang="zh-CN" altLang="zh-CN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和一个动作</a:t>
                </a:r>
                <a14:m>
                  <m:oMath xmlns:m="http://schemas.openxmlformats.org/officeDocument/2006/math">
                    <m:r>
                      <a:rPr lang="en-US" altLang="zh-CN" b="0" i="0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 </m:t>
                    </m:r>
                    <m:r>
                      <a:rPr lang="en-US" altLang="zh-CN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𝐴</m:t>
                    </m:r>
                    <m:r>
                      <a:rPr lang="zh-CN" altLang="zh-CN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𝒜</m:t>
                    </m:r>
                    <m:d>
                      <m:dPr>
                        <m:ctrlPr>
                          <a:rPr lang="zh-CN" altLang="zh-CN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r>
                          <a:rPr lang="en-US" altLang="zh-CN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𝑆</m:t>
                        </m:r>
                      </m:e>
                    </m:d>
                  </m:oMath>
                </a14:m>
                <a:endParaRPr lang="zh-CN" altLang="zh-CN" kern="100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800100" lvl="1" indent="-342900" algn="just">
                  <a:buFont typeface="+mj-lt"/>
                  <a:buAutoNum type="arabicPeriod"/>
                </a:pPr>
                <a:r>
                  <a:rPr lang="zh-CN" altLang="zh-CN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把</a:t>
                </a:r>
                <a:r>
                  <a:rPr lang="en-US" altLang="zh-CN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𝑆</m:t>
                    </m:r>
                    <m:r>
                      <a:rPr lang="en-US" altLang="zh-CN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,</m:t>
                    </m:r>
                    <m:r>
                      <a:rPr lang="en-US" altLang="zh-CN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𝐴</m:t>
                    </m:r>
                  </m:oMath>
                </a14:m>
                <a:r>
                  <a:rPr lang="en-US" altLang="zh-CN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</a:t>
                </a:r>
                <a:r>
                  <a:rPr lang="zh-CN" altLang="zh-CN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输入采样模型，然后获得采样得到的奖励</a:t>
                </a:r>
                <a14:m>
                  <m:oMath xmlns:m="http://schemas.openxmlformats.org/officeDocument/2006/math">
                    <m:r>
                      <a:rPr lang="en-US" altLang="zh-CN" b="0" i="0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 </m:t>
                    </m:r>
                    <m:r>
                      <a:rPr lang="en-US" altLang="zh-CN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𝑅</m:t>
                    </m:r>
                    <m:r>
                      <a:rPr lang="en-US" altLang="zh-CN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 </m:t>
                    </m:r>
                  </m:oMath>
                </a14:m>
                <a:r>
                  <a:rPr lang="zh-CN" altLang="zh-CN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和下一个状态</a:t>
                </a:r>
                <a:r>
                  <a:rPr lang="en-US" altLang="zh-CN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阿里巴巴普惠体 R" panose="00020600040101010101" pitchFamily="18" charset="-122"/>
                          </a:rPr>
                        </m:ctrlPr>
                      </m:sSupPr>
                      <m:e>
                        <m:r>
                          <a:rPr lang="en-US" altLang="zh-CN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𝑆</m:t>
                        </m:r>
                      </m:e>
                      <m:sup>
                        <m:r>
                          <a:rPr lang="en-US" altLang="zh-CN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′</m:t>
                        </m:r>
                      </m:sup>
                    </m:sSup>
                  </m:oMath>
                </a14:m>
                <a:endParaRPr lang="zh-CN" altLang="zh-CN" kern="100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800100" lvl="1" indent="-342900" algn="just">
                  <a:buFont typeface="+mj-lt"/>
                  <a:buAutoNum type="arabicPeriod"/>
                </a:pPr>
                <a:r>
                  <a:rPr lang="zh-CN" altLang="zh-CN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对</a:t>
                </a:r>
                <a:r>
                  <a:rPr lang="en-US" altLang="zh-CN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𝑆</m:t>
                    </m:r>
                    <m:r>
                      <a:rPr lang="en-US" altLang="zh-CN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,</m:t>
                    </m:r>
                    <m:r>
                      <a:rPr lang="en-US" altLang="zh-CN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𝐴</m:t>
                    </m:r>
                    <m:r>
                      <a:rPr lang="en-US" altLang="zh-CN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,</m:t>
                    </m:r>
                    <m:r>
                      <a:rPr lang="en-US" altLang="zh-CN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𝑅</m:t>
                    </m:r>
                    <m:r>
                      <a:rPr lang="en-US" altLang="zh-CN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,</m:t>
                    </m:r>
                    <m:sSup>
                      <m:sSupPr>
                        <m:ctrlPr>
                          <a:rPr lang="zh-CN" altLang="zh-CN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阿里巴巴普惠体 R" panose="00020600040101010101" pitchFamily="18" charset="-122"/>
                          </a:rPr>
                        </m:ctrlPr>
                      </m:sSupPr>
                      <m:e>
                        <m:r>
                          <a:rPr lang="en-US" altLang="zh-CN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𝑆</m:t>
                        </m:r>
                      </m:e>
                      <m:sup>
                        <m:r>
                          <a:rPr lang="en-US" altLang="zh-CN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′</m:t>
                        </m:r>
                        <m:r>
                          <a:rPr lang="en-US" altLang="zh-CN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altLang="zh-CN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</a:t>
                </a:r>
                <a:r>
                  <a:rPr lang="zh-CN" altLang="zh-CN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进行一时间步表格</a:t>
                </a:r>
                <a14:m>
                  <m:oMath xmlns:m="http://schemas.openxmlformats.org/officeDocument/2006/math">
                    <m:r>
                      <a:rPr lang="en-US" altLang="zh-CN" b="0" i="0" kern="1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 </m:t>
                    </m:r>
                    <m:r>
                      <a:rPr lang="en-US" altLang="zh-CN" i="1" kern="1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𝑄</m:t>
                    </m:r>
                    <m:r>
                      <a:rPr lang="en-US" altLang="zh-CN" b="0" i="1" kern="1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 </m:t>
                    </m:r>
                  </m:oMath>
                </a14:m>
                <a:r>
                  <a:rPr lang="zh-CN" altLang="zh-CN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学习</a:t>
                </a:r>
                <a:r>
                  <a:rPr lang="en-US" altLang="zh-CN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:</a:t>
                </a:r>
                <a:endParaRPr lang="zh-CN" altLang="zh-CN" kern="100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228600" indent="266700"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𝑄</m:t>
                      </m:r>
                      <m:d>
                        <m:dPr>
                          <m:ctrlPr>
                            <a:rPr lang="zh-CN" altLang="zh-CN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r>
                            <a:rPr lang="en-US" altLang="zh-CN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𝑆</m:t>
                          </m:r>
                          <m:r>
                            <a:rPr lang="en-US" altLang="zh-CN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,</m:t>
                          </m:r>
                          <m:r>
                            <a:rPr lang="en-US" altLang="zh-CN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𝐴</m:t>
                          </m:r>
                        </m:e>
                      </m:d>
                      <m:r>
                        <a:rPr lang="zh-CN" altLang="zh-CN" kern="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Times New Roman" panose="02020603050405020304" pitchFamily="18" charset="0"/>
                        </a:rPr>
                        <m:t>←</m:t>
                      </m:r>
                      <m:r>
                        <a:rPr lang="en-US" altLang="zh-CN" i="1" kern="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𝑄</m:t>
                      </m:r>
                      <m:d>
                        <m:dPr>
                          <m:ctrlPr>
                            <a:rPr lang="zh-CN" altLang="zh-CN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r>
                            <a:rPr lang="en-US" altLang="zh-CN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𝑆</m:t>
                          </m:r>
                          <m:r>
                            <a:rPr lang="en-US" altLang="zh-CN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,</m:t>
                          </m:r>
                          <m:r>
                            <a:rPr lang="en-US" altLang="zh-CN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𝐴</m:t>
                          </m:r>
                        </m:e>
                      </m:d>
                      <m:r>
                        <a:rPr lang="en-US" altLang="zh-CN" i="1" kern="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+</m:t>
                      </m:r>
                      <m:r>
                        <a:rPr lang="en-US" altLang="zh-CN" i="1" kern="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r>
                            <a:rPr lang="en-US" altLang="zh-CN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𝑅</m:t>
                          </m:r>
                          <m:r>
                            <a:rPr lang="en-US" altLang="zh-CN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+</m:t>
                          </m:r>
                          <m:r>
                            <a:rPr lang="en-US" altLang="zh-CN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𝛾</m:t>
                          </m:r>
                          <m:func>
                            <m:funcPr>
                              <m:ctrlPr>
                                <a:rPr lang="zh-CN" altLang="zh-CN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阿里巴巴普惠体 R" panose="00020600040101010101" pitchFamily="18" charset="-122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zh-CN" altLang="zh-CN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阿里巴巴普惠体 R" panose="00020600040101010101" pitchFamily="18" charset="-122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CN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𝑎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CN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𝑄</m:t>
                              </m:r>
                            </m:e>
                          </m:func>
                          <m:d>
                            <m:dPr>
                              <m:ctrlPr>
                                <a:rPr lang="zh-CN" altLang="zh-CN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zh-CN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阿里巴巴普惠体 R" panose="00020600040101010101" pitchFamily="18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altLang="zh-CN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,</m:t>
                              </m:r>
                              <m:r>
                                <a:rPr lang="en-US" altLang="zh-CN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zh-CN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−</m:t>
                          </m:r>
                          <m:r>
                            <a:rPr lang="en-US" altLang="zh-CN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𝑄</m:t>
                          </m:r>
                          <m:d>
                            <m:dPr>
                              <m:ctrlPr>
                                <a:rPr lang="zh-CN" altLang="zh-CN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r>
                                <a:rPr lang="en-US" altLang="zh-CN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𝑆</m:t>
                              </m:r>
                              <m:r>
                                <a:rPr lang="en-US" altLang="zh-CN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,</m:t>
                              </m:r>
                              <m:r>
                                <a:rPr lang="en-US" altLang="zh-CN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𝐴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zh-CN" kern="100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5" name="矩形: 圆角 4">
                <a:extLst>
                  <a:ext uri="{FF2B5EF4-FFF2-40B4-BE49-F238E27FC236}">
                    <a16:creationId xmlns:a16="http://schemas.microsoft.com/office/drawing/2014/main" id="{666564C7-4943-4622-9566-C80C1F2484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66" y="3862067"/>
                <a:ext cx="7321668" cy="2251139"/>
              </a:xfrm>
              <a:prstGeom prst="roundRect">
                <a:avLst>
                  <a:gd name="adj" fmla="val 6664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799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475200"/>
            <a:ext cx="8137922" cy="553500"/>
          </a:xfrm>
        </p:spPr>
        <p:txBody>
          <a:bodyPr/>
          <a:lstStyle/>
          <a:p>
            <a:r>
              <a:rPr lang="zh-CN" altLang="en-US" dirty="0"/>
              <a:t>课程大纲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17ABE3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17ABE3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4296DFD-E508-42FA-958A-3E7E11E25FD0}"/>
              </a:ext>
            </a:extLst>
          </p:cNvPr>
          <p:cNvSpPr/>
          <p:nvPr/>
        </p:nvSpPr>
        <p:spPr>
          <a:xfrm>
            <a:off x="4574342" y="1375401"/>
            <a:ext cx="4107305" cy="44716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阿里巴巴普惠体 R" panose="00020600040101010101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1524147-056F-43D7-83E9-6329A912AA9F}"/>
              </a:ext>
            </a:extLst>
          </p:cNvPr>
          <p:cNvSpPr/>
          <p:nvPr/>
        </p:nvSpPr>
        <p:spPr>
          <a:xfrm>
            <a:off x="389744" y="1375401"/>
            <a:ext cx="4107305" cy="44716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阿里巴巴普惠体 R" panose="00020600040101010101"/>
              <a:cs typeface="+mn-cs"/>
            </a:endParaRPr>
          </a:p>
        </p:txBody>
      </p:sp>
      <p:sp>
        <p:nvSpPr>
          <p:cNvPr id="13" name="内容占位符 3">
            <a:extLst>
              <a:ext uri="{FF2B5EF4-FFF2-40B4-BE49-F238E27FC236}">
                <a16:creationId xmlns:a16="http://schemas.microsoft.com/office/drawing/2014/main" id="{35F314D7-0FDD-4D89-AF44-585DD2B76D8D}"/>
              </a:ext>
            </a:extLst>
          </p:cNvPr>
          <p:cNvSpPr txBox="1">
            <a:spLocks/>
          </p:cNvSpPr>
          <p:nvPr/>
        </p:nvSpPr>
        <p:spPr>
          <a:xfrm>
            <a:off x="550129" y="2161303"/>
            <a:ext cx="3886200" cy="3833293"/>
          </a:xfrm>
          <a:prstGeom prst="rect">
            <a:avLst/>
          </a:prstGeom>
        </p:spPr>
        <p:txBody>
          <a:bodyPr>
            <a:norm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sz="2400" dirty="0">
                <a:solidFill>
                  <a:srgbClr val="000000"/>
                </a:solidFill>
                <a:ea typeface="阿里巴巴普惠体 R" panose="00020600040101010101"/>
              </a:rPr>
              <a:t>强化学习、探索与利用</a:t>
            </a:r>
            <a:endParaRPr lang="en-US" altLang="zh-CN" sz="2400" dirty="0">
              <a:solidFill>
                <a:srgbClr val="000000"/>
              </a:solidFill>
              <a:ea typeface="阿里巴巴普惠体 R" panose="00020600040101010101"/>
            </a:endParaRPr>
          </a:p>
          <a:p>
            <a:pPr marL="514350" marR="0" lvl="0" indent="-51435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阿里巴巴普惠体 R" panose="00020600040101010101"/>
                <a:cs typeface="+mn-cs"/>
              </a:rPr>
              <a:t>MDP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阿里巴巴普惠体 R" panose="00020600040101010101"/>
                <a:cs typeface="+mn-cs"/>
              </a:rPr>
              <a:t>和动态规划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阿里巴巴普惠体 R" panose="00020600040101010101"/>
              <a:cs typeface="+mn-cs"/>
            </a:endParaRPr>
          </a:p>
          <a:p>
            <a:pPr marL="514350" marR="0" lvl="0" indent="-51435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阿里巴巴普惠体 R" panose="00020600040101010101"/>
                <a:cs typeface="+mn-cs"/>
              </a:rPr>
              <a:t>值函数估计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阿里巴巴普惠体 R" panose="00020600040101010101"/>
              <a:cs typeface="+mn-cs"/>
            </a:endParaRPr>
          </a:p>
          <a:p>
            <a:pPr marL="514350" marR="0" lvl="0" indent="-51435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阿里巴巴普惠体 R" panose="00020600040101010101"/>
                <a:cs typeface="+mn-cs"/>
              </a:rPr>
              <a:t>无模型控制方法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阿里巴巴普惠体 R" panose="00020600040101010101"/>
              <a:cs typeface="+mn-cs"/>
            </a:endParaRPr>
          </a:p>
          <a:p>
            <a:pPr marL="514350" marR="0" lvl="0" indent="-51435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sz="2400" dirty="0">
                <a:solidFill>
                  <a:srgbClr val="FF0000"/>
                </a:solidFill>
                <a:ea typeface="阿里巴巴普惠体 R" panose="00020600040101010101"/>
              </a:rPr>
              <a:t>规划与学习</a:t>
            </a:r>
            <a:endParaRPr lang="en-US" sz="2400" dirty="0">
              <a:solidFill>
                <a:srgbClr val="FF0000"/>
              </a:solidFill>
              <a:ea typeface="阿里巴巴普惠体 R" panose="00020600040101010101"/>
            </a:endParaRPr>
          </a:p>
          <a:p>
            <a:pPr marL="514350" marR="0" lvl="0" indent="-51435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阿里巴巴普惠体 R" panose="00020600040101010101"/>
                <a:cs typeface="+mn-cs"/>
              </a:rPr>
              <a:t>参数化的值函数和策略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阿里巴巴普惠体 R" panose="00020600040101010101"/>
              <a:cs typeface="+mn-cs"/>
            </a:endParaRPr>
          </a:p>
          <a:p>
            <a:pPr marL="514350" marR="0" lvl="0" indent="-51435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sz="2400" dirty="0">
                <a:solidFill>
                  <a:srgbClr val="000000"/>
                </a:solidFill>
                <a:ea typeface="阿里巴巴普惠体 R" panose="00020600040101010101"/>
              </a:rPr>
              <a:t>深度强化学习价值方法</a:t>
            </a:r>
            <a:endParaRPr lang="en-US" sz="2400" dirty="0">
              <a:solidFill>
                <a:srgbClr val="000000"/>
              </a:solidFill>
              <a:ea typeface="阿里巴巴普惠体 R" panose="00020600040101010101"/>
            </a:endParaRPr>
          </a:p>
          <a:p>
            <a:pPr marL="514350" marR="0" lvl="0" indent="-51435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sz="2400" dirty="0">
                <a:solidFill>
                  <a:srgbClr val="000000"/>
                </a:solidFill>
                <a:ea typeface="阿里巴巴普惠体 R" panose="00020600040101010101"/>
              </a:rPr>
              <a:t>深度强化学习策略方法</a:t>
            </a:r>
            <a:endParaRPr lang="en-US" altLang="zh-CN" sz="2400" dirty="0">
              <a:solidFill>
                <a:srgbClr val="000000"/>
              </a:solidFill>
              <a:ea typeface="阿里巴巴普惠体 R" panose="00020600040101010101"/>
            </a:endParaRPr>
          </a:p>
        </p:txBody>
      </p:sp>
      <p:sp>
        <p:nvSpPr>
          <p:cNvPr id="14" name="内容占位符 4">
            <a:extLst>
              <a:ext uri="{FF2B5EF4-FFF2-40B4-BE49-F238E27FC236}">
                <a16:creationId xmlns:a16="http://schemas.microsoft.com/office/drawing/2014/main" id="{6D3298F2-5082-4464-B494-69D8F2C400B7}"/>
              </a:ext>
            </a:extLst>
          </p:cNvPr>
          <p:cNvSpPr txBox="1">
            <a:spLocks/>
          </p:cNvSpPr>
          <p:nvPr/>
        </p:nvSpPr>
        <p:spPr>
          <a:xfrm>
            <a:off x="4629150" y="2161303"/>
            <a:ext cx="4190510" cy="3893253"/>
          </a:xfrm>
          <a:prstGeom prst="rect">
            <a:avLst/>
          </a:prstGeom>
        </p:spPr>
        <p:txBody>
          <a:bodyPr>
            <a:norm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dirty="0">
                <a:solidFill>
                  <a:srgbClr val="000000"/>
                </a:solidFill>
                <a:ea typeface="阿里巴巴普惠体 R" panose="00020600040101010101"/>
              </a:rPr>
              <a:t>  9. </a:t>
            </a:r>
            <a:r>
              <a:rPr lang="zh-CN" altLang="en-US" sz="2400" dirty="0">
                <a:solidFill>
                  <a:srgbClr val="000000"/>
                </a:solidFill>
                <a:ea typeface="阿里巴巴普惠体 R" panose="00020600040101010101"/>
              </a:rPr>
              <a:t>基于模型的深度强化学习</a:t>
            </a:r>
            <a:endParaRPr lang="en-US" altLang="zh-CN" sz="2400" dirty="0">
              <a:solidFill>
                <a:srgbClr val="000000"/>
              </a:solidFill>
              <a:ea typeface="阿里巴巴普惠体 R" panose="00020600040101010101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400" dirty="0">
                <a:solidFill>
                  <a:srgbClr val="000000"/>
                </a:solidFill>
                <a:ea typeface="阿里巴巴普惠体 R" panose="00020600040101010101"/>
              </a:rPr>
              <a:t>10. </a:t>
            </a:r>
            <a:r>
              <a:rPr lang="zh-CN" altLang="en-US" sz="2400" dirty="0">
                <a:solidFill>
                  <a:srgbClr val="000000"/>
                </a:solidFill>
                <a:ea typeface="阿里巴巴普惠体 R" panose="00020600040101010101"/>
              </a:rPr>
              <a:t>模仿学习</a:t>
            </a:r>
            <a:endParaRPr lang="en-US" altLang="zh-CN" sz="2400" dirty="0">
              <a:solidFill>
                <a:srgbClr val="000000"/>
              </a:solidFill>
              <a:ea typeface="阿里巴巴普惠体 R" panose="00020600040101010101"/>
            </a:endParaRPr>
          </a:p>
          <a:p>
            <a:pPr marL="0" indent="0">
              <a:buNone/>
              <a:defRPr/>
            </a:pPr>
            <a:r>
              <a:rPr lang="en-US" altLang="zh-CN" sz="2400" dirty="0">
                <a:solidFill>
                  <a:srgbClr val="000000"/>
                </a:solidFill>
                <a:ea typeface="阿里巴巴普惠体 R" panose="00020600040101010101"/>
              </a:rPr>
              <a:t>11. </a:t>
            </a:r>
            <a:r>
              <a:rPr lang="zh-CN" altLang="en-US" sz="2400" dirty="0">
                <a:solidFill>
                  <a:srgbClr val="000000"/>
                </a:solidFill>
                <a:ea typeface="阿里巴巴普惠体 R" panose="00020600040101010101"/>
              </a:rPr>
              <a:t>离线强化学习</a:t>
            </a:r>
            <a:endParaRPr lang="en-US" altLang="zh-CN" sz="2400" dirty="0">
              <a:solidFill>
                <a:srgbClr val="000000"/>
              </a:solidFill>
              <a:ea typeface="阿里巴巴普惠体 R" panose="00020600040101010101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400" dirty="0">
                <a:solidFill>
                  <a:srgbClr val="000000"/>
                </a:solidFill>
                <a:ea typeface="阿里巴巴普惠体 R" panose="00020600040101010101"/>
              </a:rPr>
              <a:t>12. </a:t>
            </a:r>
            <a:r>
              <a:rPr lang="zh-CN" altLang="en-US" sz="2400" dirty="0">
                <a:solidFill>
                  <a:srgbClr val="000000"/>
                </a:solidFill>
                <a:ea typeface="阿里巴巴普惠体 R" panose="00020600040101010101"/>
              </a:rPr>
              <a:t>参数化动作空间</a:t>
            </a:r>
            <a:endParaRPr lang="en-US" altLang="zh-CN" sz="2400" dirty="0">
              <a:solidFill>
                <a:srgbClr val="000000"/>
              </a:solidFill>
              <a:ea typeface="阿里巴巴普惠体 R" panose="00020600040101010101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400" dirty="0">
                <a:solidFill>
                  <a:srgbClr val="000000"/>
                </a:solidFill>
                <a:ea typeface="阿里巴巴普惠体 R" panose="00020600040101010101"/>
              </a:rPr>
              <a:t>13. </a:t>
            </a:r>
            <a:r>
              <a:rPr lang="zh-CN" altLang="en-US" sz="2400" dirty="0">
                <a:solidFill>
                  <a:srgbClr val="000000"/>
                </a:solidFill>
                <a:ea typeface="阿里巴巴普惠体 R" panose="00020600040101010101"/>
              </a:rPr>
              <a:t>目标导向的强化学习</a:t>
            </a:r>
            <a:endParaRPr lang="en-US" altLang="zh-CN" sz="2400" dirty="0">
              <a:solidFill>
                <a:srgbClr val="000000"/>
              </a:solidFill>
              <a:ea typeface="阿里巴巴普惠体 R" panose="00020600040101010101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400" dirty="0">
                <a:solidFill>
                  <a:srgbClr val="000000"/>
                </a:solidFill>
                <a:ea typeface="阿里巴巴普惠体 R" panose="00020600040101010101"/>
              </a:rPr>
              <a:t>14. </a:t>
            </a:r>
            <a:r>
              <a:rPr lang="zh-CN" altLang="en-US" sz="2400" dirty="0">
                <a:solidFill>
                  <a:srgbClr val="000000"/>
                </a:solidFill>
                <a:ea typeface="阿里巴巴普惠体 R" panose="00020600040101010101"/>
              </a:rPr>
              <a:t>多智能体强化学习</a:t>
            </a:r>
            <a:endParaRPr lang="en-US" altLang="zh-CN" sz="2400" dirty="0">
              <a:solidFill>
                <a:srgbClr val="000000"/>
              </a:solidFill>
              <a:ea typeface="阿里巴巴普惠体 R" panose="00020600040101010101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阿里巴巴普惠体 R" panose="00020600040101010101"/>
                <a:cs typeface="+mn-cs"/>
              </a:rPr>
              <a:t>15.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阿里巴巴普惠体 R" panose="00020600040101010101"/>
                <a:cs typeface="+mn-cs"/>
              </a:rPr>
              <a:t>强化学习大模型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阿里巴巴普惠体 R" panose="00020600040101010101"/>
              <a:cs typeface="+mn-cs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阿里巴巴普惠体 R" panose="00020600040101010101"/>
                <a:cs typeface="+mn-cs"/>
              </a:rPr>
              <a:t>16.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阿里巴巴普惠体 R" panose="00020600040101010101"/>
                <a:cs typeface="+mn-cs"/>
              </a:rPr>
              <a:t>技术交流与回顾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阿里巴巴普惠体 R" panose="00020600040101010101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922843E-8B2C-474B-B4E6-1BF440AA651B}"/>
              </a:ext>
            </a:extLst>
          </p:cNvPr>
          <p:cNvSpPr/>
          <p:nvPr/>
        </p:nvSpPr>
        <p:spPr>
          <a:xfrm>
            <a:off x="902675" y="1397001"/>
            <a:ext cx="30814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阿里巴巴普惠体 R" panose="00020600040101010101"/>
                <a:cs typeface="+mn-cs"/>
              </a:rPr>
              <a:t>强化学习基础部分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C5F941-010B-4E6A-B42B-E0A68B592CA6}"/>
              </a:ext>
            </a:extLst>
          </p:cNvPr>
          <p:cNvSpPr/>
          <p:nvPr/>
        </p:nvSpPr>
        <p:spPr>
          <a:xfrm>
            <a:off x="5400966" y="1397001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阿里巴巴普惠体 R" panose="00020600040101010101"/>
                <a:cs typeface="+mn-cs"/>
              </a:rPr>
              <a:t>强化学习前沿部分</a:t>
            </a:r>
          </a:p>
        </p:txBody>
      </p:sp>
    </p:spTree>
    <p:extLst>
      <p:ext uri="{BB962C8B-B14F-4D97-AF65-F5344CB8AC3E}">
        <p14:creationId xmlns:p14="http://schemas.microsoft.com/office/powerpoint/2010/main" val="369960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ED7A6E5-F88E-074E-9942-AB83ECAE9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49" y="6240464"/>
            <a:ext cx="2182416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1077145-4420-9747-A7A2-CFD20A9E7E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/>
              <a:t>Dyna </a:t>
            </a:r>
            <a:r>
              <a:rPr kumimoji="1" lang="zh-CN" altLang="en-US"/>
              <a:t>算法</a:t>
            </a:r>
            <a:endParaRPr kumimoji="1" lang="zh-CN" altLang="en-US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D3F19C4E-1904-4A45-8CBB-D75A333F7C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207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en-US" altLang="zh-CN" dirty="0"/>
              <a:t>Dyna (</a:t>
            </a:r>
            <a:r>
              <a:rPr lang="zh-CN" altLang="en-US" dirty="0"/>
              <a:t>集成规划、决策和学习</a:t>
            </a:r>
            <a:r>
              <a:rPr lang="en-US" altLang="zh-CN" dirty="0"/>
              <a:t>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5" name="文本占位符 3">
            <a:extLst>
              <a:ext uri="{FF2B5EF4-FFF2-40B4-BE49-F238E27FC236}">
                <a16:creationId xmlns:a16="http://schemas.microsoft.com/office/drawing/2014/main" id="{BA8BB5BE-7181-BE46-AD89-DA62294A69F2}"/>
              </a:ext>
            </a:extLst>
          </p:cNvPr>
          <p:cNvSpPr txBox="1">
            <a:spLocks/>
          </p:cNvSpPr>
          <p:nvPr/>
        </p:nvSpPr>
        <p:spPr>
          <a:xfrm>
            <a:off x="502444" y="1374739"/>
            <a:ext cx="2189137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经验的不同用途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771E2D8-53A5-A047-94AF-55A3B43B4C5A}"/>
              </a:ext>
            </a:extLst>
          </p:cNvPr>
          <p:cNvSpPr txBox="1">
            <a:spLocks/>
          </p:cNvSpPr>
          <p:nvPr/>
        </p:nvSpPr>
        <p:spPr>
          <a:xfrm>
            <a:off x="502442" y="1938726"/>
            <a:ext cx="3566219" cy="3459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更新模型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模型学习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, 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或间接强化学习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对经验数据的需求少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更新值函数和策略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直接强化学习（无模型强化学习）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简单且不受模型偏差的影响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A37ADDB8-D61B-4293-9C3C-2916BBA58F8A}"/>
              </a:ext>
            </a:extLst>
          </p:cNvPr>
          <p:cNvGrpSpPr/>
          <p:nvPr/>
        </p:nvGrpSpPr>
        <p:grpSpPr>
          <a:xfrm>
            <a:off x="3981157" y="1282119"/>
            <a:ext cx="5162844" cy="4246484"/>
            <a:chOff x="738551" y="2210590"/>
            <a:chExt cx="5097671" cy="4157377"/>
          </a:xfrm>
        </p:grpSpPr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4B46914C-7FFB-4018-A7DB-5EAC18BC0E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615"/>
            <a:stretch/>
          </p:blipFill>
          <p:spPr>
            <a:xfrm>
              <a:off x="738551" y="2210590"/>
              <a:ext cx="5097671" cy="4157377"/>
            </a:xfrm>
            <a:prstGeom prst="rect">
              <a:avLst/>
            </a:prstGeom>
          </p:spPr>
        </p:pic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DFB113A4-2758-49BE-A8B3-9A3A065DB390}"/>
                </a:ext>
              </a:extLst>
            </p:cNvPr>
            <p:cNvSpPr/>
            <p:nvPr/>
          </p:nvSpPr>
          <p:spPr>
            <a:xfrm>
              <a:off x="2571940" y="2422254"/>
              <a:ext cx="1636665" cy="311517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值函数</a:t>
              </a:r>
              <a:r>
                <a:rPr lang="en-US" altLang="zh-CN" sz="2000" b="1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/</a:t>
              </a:r>
              <a:r>
                <a:rPr lang="zh-CN" altLang="en-US" sz="2000" b="1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策略</a:t>
              </a: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66B26C4B-728C-4C7A-B044-D6B2A9A604FE}"/>
                </a:ext>
              </a:extLst>
            </p:cNvPr>
            <p:cNvSpPr/>
            <p:nvPr/>
          </p:nvSpPr>
          <p:spPr>
            <a:xfrm>
              <a:off x="3879890" y="4682611"/>
              <a:ext cx="1636665" cy="311517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经验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02F0197-8BB0-4177-80CE-2BCB67630B3C}"/>
                </a:ext>
              </a:extLst>
            </p:cNvPr>
            <p:cNvSpPr/>
            <p:nvPr/>
          </p:nvSpPr>
          <p:spPr>
            <a:xfrm>
              <a:off x="1242354" y="4700920"/>
              <a:ext cx="1636665" cy="311517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模型</a:t>
              </a: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E39CAD68-CD7F-4ECF-A752-20DEF1CA901B}"/>
                </a:ext>
              </a:extLst>
            </p:cNvPr>
            <p:cNvSpPr/>
            <p:nvPr/>
          </p:nvSpPr>
          <p:spPr>
            <a:xfrm>
              <a:off x="3578815" y="3496437"/>
              <a:ext cx="1155437" cy="601957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直接强化学习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3BE5D541-5F51-4E9B-85DD-723A41C14268}"/>
                </a:ext>
              </a:extLst>
            </p:cNvPr>
            <p:cNvSpPr/>
            <p:nvPr/>
          </p:nvSpPr>
          <p:spPr>
            <a:xfrm>
              <a:off x="3481220" y="3335363"/>
              <a:ext cx="195192" cy="554315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AC656A5B-6C81-4F8A-875C-EA2AA3A4D814}"/>
                </a:ext>
              </a:extLst>
            </p:cNvPr>
            <p:cNvSpPr/>
            <p:nvPr/>
          </p:nvSpPr>
          <p:spPr>
            <a:xfrm>
              <a:off x="4990597" y="3195459"/>
              <a:ext cx="655865" cy="560536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行动</a:t>
              </a: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8D9FC0B0-2A69-4136-8FD5-324A515CD988}"/>
                </a:ext>
              </a:extLst>
            </p:cNvPr>
            <p:cNvSpPr/>
            <p:nvPr/>
          </p:nvSpPr>
          <p:spPr>
            <a:xfrm>
              <a:off x="885323" y="3215269"/>
              <a:ext cx="836674" cy="601957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规划</a:t>
              </a: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A157636D-4A5C-4EC0-86AA-4431CA14DDDA}"/>
                </a:ext>
              </a:extLst>
            </p:cNvPr>
            <p:cNvSpPr/>
            <p:nvPr/>
          </p:nvSpPr>
          <p:spPr>
            <a:xfrm>
              <a:off x="2903502" y="5638698"/>
              <a:ext cx="1155437" cy="601957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模型学习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94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en-US" altLang="zh-CN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Dyna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5" name="文本占位符 3">
            <a:extLst>
              <a:ext uri="{FF2B5EF4-FFF2-40B4-BE49-F238E27FC236}">
                <a16:creationId xmlns:a16="http://schemas.microsoft.com/office/drawing/2014/main" id="{BA8BB5BE-7181-BE46-AD89-DA62294A69F2}"/>
              </a:ext>
            </a:extLst>
          </p:cNvPr>
          <p:cNvSpPr txBox="1">
            <a:spLocks/>
          </p:cNvSpPr>
          <p:nvPr/>
        </p:nvSpPr>
        <p:spPr>
          <a:xfrm>
            <a:off x="502445" y="1374739"/>
            <a:ext cx="1783556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Dyna</a:t>
            </a:r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的框架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771E2D8-53A5-A047-94AF-55A3B43B4C5A}"/>
              </a:ext>
            </a:extLst>
          </p:cNvPr>
          <p:cNvSpPr txBox="1">
            <a:spLocks/>
          </p:cNvSpPr>
          <p:nvPr/>
        </p:nvSpPr>
        <p:spPr>
          <a:xfrm>
            <a:off x="502442" y="1938727"/>
            <a:ext cx="8137922" cy="4180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和环境交互产生真实经验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左边代表直接强化学习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更新值函数和策略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右下角落边代表学习模型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使用真实经验更新模型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右边代表基于模型的规划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基于模型随机采样得到模拟经验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2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只从以前得到的状态动作对随机采样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使用模拟经验做规划更新值函数和策略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DCD84F4B-15D9-4F41-A9D7-93929F4C509C}"/>
              </a:ext>
            </a:extLst>
          </p:cNvPr>
          <p:cNvSpPr txBox="1">
            <a:spLocks/>
          </p:cNvSpPr>
          <p:nvPr/>
        </p:nvSpPr>
        <p:spPr>
          <a:xfrm>
            <a:off x="-1287069" y="4374069"/>
            <a:ext cx="4926808" cy="1142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9" name="页脚占位符 2">
            <a:extLst>
              <a:ext uri="{FF2B5EF4-FFF2-40B4-BE49-F238E27FC236}">
                <a16:creationId xmlns:a16="http://schemas.microsoft.com/office/drawing/2014/main" id="{6705FEEB-DF3F-448D-A792-29DDD993C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443" y="6240464"/>
            <a:ext cx="5955506" cy="327250"/>
          </a:xfrm>
        </p:spPr>
        <p:txBody>
          <a:bodyPr/>
          <a:lstStyle/>
          <a:p>
            <a:r>
              <a:rPr lang="en-US" altLang="zh-CN" dirty="0"/>
              <a:t>Sutton, Richard S. "Dyna, an integrated architecture for learning, planning, and reacting." ACM </a:t>
            </a:r>
            <a:r>
              <a:rPr lang="en-US" altLang="zh-CN" dirty="0" err="1"/>
              <a:t>Sigart</a:t>
            </a:r>
            <a:r>
              <a:rPr lang="en-US" altLang="zh-CN" dirty="0"/>
              <a:t> Bulletin 2.4 (1991): 160-163.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02D6A61E-F32F-4833-ABC1-F80B52C98445}"/>
              </a:ext>
            </a:extLst>
          </p:cNvPr>
          <p:cNvGrpSpPr/>
          <p:nvPr/>
        </p:nvGrpSpPr>
        <p:grpSpPr>
          <a:xfrm>
            <a:off x="4522764" y="1092497"/>
            <a:ext cx="4480560" cy="3281572"/>
            <a:chOff x="3942341" y="1052722"/>
            <a:chExt cx="5055817" cy="3479193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2C187086-A8BB-4671-B1F5-4E713D3AD8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40"/>
            <a:stretch/>
          </p:blipFill>
          <p:spPr>
            <a:xfrm>
              <a:off x="4275533" y="1052722"/>
              <a:ext cx="4722625" cy="3479193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2D83E36-DF9B-4CBE-9850-F422D51C067C}"/>
                </a:ext>
              </a:extLst>
            </p:cNvPr>
            <p:cNvSpPr/>
            <p:nvPr/>
          </p:nvSpPr>
          <p:spPr>
            <a:xfrm>
              <a:off x="5259846" y="1405863"/>
              <a:ext cx="2082586" cy="38113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策略</a:t>
              </a:r>
              <a:r>
                <a:rPr lang="en-US" altLang="zh-CN" sz="2000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/</a:t>
              </a:r>
              <a:r>
                <a:rPr lang="zh-CN" altLang="en-US" sz="2000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值函数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E99AA91-D3D1-418C-9836-6C62E3D4EA4E}"/>
                </a:ext>
              </a:extLst>
            </p:cNvPr>
            <p:cNvSpPr/>
            <p:nvPr/>
          </p:nvSpPr>
          <p:spPr>
            <a:xfrm>
              <a:off x="7589438" y="3454543"/>
              <a:ext cx="1118464" cy="56875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模型</a:t>
              </a: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8C834A25-065F-443E-9BB9-0B746171DF98}"/>
                </a:ext>
              </a:extLst>
            </p:cNvPr>
            <p:cNvSpPr/>
            <p:nvPr/>
          </p:nvSpPr>
          <p:spPr>
            <a:xfrm>
              <a:off x="5422217" y="3830101"/>
              <a:ext cx="1871881" cy="5687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环境</a:t>
              </a: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6BDA9FD2-06E7-4676-B0BC-D8D9F2D61BF8}"/>
                </a:ext>
              </a:extLst>
            </p:cNvPr>
            <p:cNvSpPr/>
            <p:nvPr/>
          </p:nvSpPr>
          <p:spPr>
            <a:xfrm>
              <a:off x="7549157" y="2229183"/>
              <a:ext cx="1216072" cy="58903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模拟经验</a:t>
              </a: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ABD4D291-8D78-4485-8AAA-A1FF1763B01C}"/>
                </a:ext>
              </a:extLst>
            </p:cNvPr>
            <p:cNvSpPr/>
            <p:nvPr/>
          </p:nvSpPr>
          <p:spPr>
            <a:xfrm>
              <a:off x="5766483" y="2533841"/>
              <a:ext cx="1105201" cy="56875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真实经验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7E3FA50E-1157-4090-AB90-33038416F37E}"/>
                </a:ext>
              </a:extLst>
            </p:cNvPr>
            <p:cNvSpPr/>
            <p:nvPr/>
          </p:nvSpPr>
          <p:spPr>
            <a:xfrm>
              <a:off x="3942341" y="2329206"/>
              <a:ext cx="1105201" cy="589037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直接强化</a:t>
              </a:r>
              <a:endParaRPr lang="en-US" altLang="zh-CN" sz="1400" dirty="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学习更新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0BE4E859-F73F-40CD-BF84-C0B4E343C610}"/>
                </a:ext>
              </a:extLst>
            </p:cNvPr>
            <p:cNvSpPr/>
            <p:nvPr/>
          </p:nvSpPr>
          <p:spPr>
            <a:xfrm>
              <a:off x="7130200" y="1914705"/>
              <a:ext cx="1296349" cy="225435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规划更新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AFD9761-7D45-4E05-9E87-F73577616FA1}"/>
                </a:ext>
              </a:extLst>
            </p:cNvPr>
            <p:cNvSpPr/>
            <p:nvPr/>
          </p:nvSpPr>
          <p:spPr>
            <a:xfrm>
              <a:off x="8169773" y="2930331"/>
              <a:ext cx="632862" cy="4121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搜索</a:t>
              </a:r>
              <a:endParaRPr lang="en-US" altLang="zh-CN" sz="1400" dirty="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控制</a:t>
              </a: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58635298-2345-460D-A02E-8D70907EA04A}"/>
                </a:ext>
              </a:extLst>
            </p:cNvPr>
            <p:cNvSpPr/>
            <p:nvPr/>
          </p:nvSpPr>
          <p:spPr>
            <a:xfrm>
              <a:off x="6963508" y="2862775"/>
              <a:ext cx="858129" cy="499403"/>
            </a:xfrm>
            <a:custGeom>
              <a:avLst/>
              <a:gdLst>
                <a:gd name="connsiteX0" fmla="*/ 752621 w 858129"/>
                <a:gd name="connsiteY0" fmla="*/ 253219 h 499403"/>
                <a:gd name="connsiteX1" fmla="*/ 752621 w 858129"/>
                <a:gd name="connsiteY1" fmla="*/ 253219 h 499403"/>
                <a:gd name="connsiteX2" fmla="*/ 717452 w 858129"/>
                <a:gd name="connsiteY2" fmla="*/ 203982 h 499403"/>
                <a:gd name="connsiteX3" fmla="*/ 654147 w 858129"/>
                <a:gd name="connsiteY3" fmla="*/ 196948 h 499403"/>
                <a:gd name="connsiteX4" fmla="*/ 633046 w 858129"/>
                <a:gd name="connsiteY4" fmla="*/ 189914 h 499403"/>
                <a:gd name="connsiteX5" fmla="*/ 618978 w 858129"/>
                <a:gd name="connsiteY5" fmla="*/ 168813 h 499403"/>
                <a:gd name="connsiteX6" fmla="*/ 576775 w 858129"/>
                <a:gd name="connsiteY6" fmla="*/ 140677 h 499403"/>
                <a:gd name="connsiteX7" fmla="*/ 541606 w 858129"/>
                <a:gd name="connsiteY7" fmla="*/ 84407 h 499403"/>
                <a:gd name="connsiteX8" fmla="*/ 513470 w 858129"/>
                <a:gd name="connsiteY8" fmla="*/ 77373 h 499403"/>
                <a:gd name="connsiteX9" fmla="*/ 478301 w 858129"/>
                <a:gd name="connsiteY9" fmla="*/ 35170 h 499403"/>
                <a:gd name="connsiteX10" fmla="*/ 457200 w 858129"/>
                <a:gd name="connsiteY10" fmla="*/ 28136 h 499403"/>
                <a:gd name="connsiteX11" fmla="*/ 436098 w 858129"/>
                <a:gd name="connsiteY11" fmla="*/ 14068 h 499403"/>
                <a:gd name="connsiteX12" fmla="*/ 407963 w 858129"/>
                <a:gd name="connsiteY12" fmla="*/ 0 h 499403"/>
                <a:gd name="connsiteX13" fmla="*/ 302455 w 858129"/>
                <a:gd name="connsiteY13" fmla="*/ 7034 h 499403"/>
                <a:gd name="connsiteX14" fmla="*/ 232117 w 858129"/>
                <a:gd name="connsiteY14" fmla="*/ 35170 h 499403"/>
                <a:gd name="connsiteX15" fmla="*/ 211015 w 858129"/>
                <a:gd name="connsiteY15" fmla="*/ 42203 h 499403"/>
                <a:gd name="connsiteX16" fmla="*/ 154744 w 858129"/>
                <a:gd name="connsiteY16" fmla="*/ 70339 h 499403"/>
                <a:gd name="connsiteX17" fmla="*/ 112541 w 858129"/>
                <a:gd name="connsiteY17" fmla="*/ 98474 h 499403"/>
                <a:gd name="connsiteX18" fmla="*/ 91440 w 858129"/>
                <a:gd name="connsiteY18" fmla="*/ 105508 h 499403"/>
                <a:gd name="connsiteX19" fmla="*/ 56270 w 858129"/>
                <a:gd name="connsiteY19" fmla="*/ 140677 h 499403"/>
                <a:gd name="connsiteX20" fmla="*/ 35169 w 858129"/>
                <a:gd name="connsiteY20" fmla="*/ 161779 h 499403"/>
                <a:gd name="connsiteX21" fmla="*/ 21101 w 858129"/>
                <a:gd name="connsiteY21" fmla="*/ 182880 h 499403"/>
                <a:gd name="connsiteX22" fmla="*/ 0 w 858129"/>
                <a:gd name="connsiteY22" fmla="*/ 189914 h 499403"/>
                <a:gd name="connsiteX23" fmla="*/ 56270 w 858129"/>
                <a:gd name="connsiteY23" fmla="*/ 232117 h 499403"/>
                <a:gd name="connsiteX24" fmla="*/ 84406 w 858129"/>
                <a:gd name="connsiteY24" fmla="*/ 274320 h 499403"/>
                <a:gd name="connsiteX25" fmla="*/ 91440 w 858129"/>
                <a:gd name="connsiteY25" fmla="*/ 295422 h 499403"/>
                <a:gd name="connsiteX26" fmla="*/ 119575 w 858129"/>
                <a:gd name="connsiteY26" fmla="*/ 309490 h 499403"/>
                <a:gd name="connsiteX27" fmla="*/ 161778 w 858129"/>
                <a:gd name="connsiteY27" fmla="*/ 330591 h 499403"/>
                <a:gd name="connsiteX28" fmla="*/ 175846 w 858129"/>
                <a:gd name="connsiteY28" fmla="*/ 351693 h 499403"/>
                <a:gd name="connsiteX29" fmla="*/ 211015 w 858129"/>
                <a:gd name="connsiteY29" fmla="*/ 414997 h 499403"/>
                <a:gd name="connsiteX30" fmla="*/ 253218 w 858129"/>
                <a:gd name="connsiteY30" fmla="*/ 429065 h 499403"/>
                <a:gd name="connsiteX31" fmla="*/ 295421 w 858129"/>
                <a:gd name="connsiteY31" fmla="*/ 450167 h 499403"/>
                <a:gd name="connsiteX32" fmla="*/ 365760 w 858129"/>
                <a:gd name="connsiteY32" fmla="*/ 478302 h 499403"/>
                <a:gd name="connsiteX33" fmla="*/ 407963 w 858129"/>
                <a:gd name="connsiteY33" fmla="*/ 492370 h 499403"/>
                <a:gd name="connsiteX34" fmla="*/ 429064 w 858129"/>
                <a:gd name="connsiteY34" fmla="*/ 499403 h 499403"/>
                <a:gd name="connsiteX35" fmla="*/ 661181 w 858129"/>
                <a:gd name="connsiteY35" fmla="*/ 492370 h 499403"/>
                <a:gd name="connsiteX36" fmla="*/ 682283 w 858129"/>
                <a:gd name="connsiteY36" fmla="*/ 485336 h 499403"/>
                <a:gd name="connsiteX37" fmla="*/ 724486 w 858129"/>
                <a:gd name="connsiteY37" fmla="*/ 478302 h 499403"/>
                <a:gd name="connsiteX38" fmla="*/ 844061 w 858129"/>
                <a:gd name="connsiteY38" fmla="*/ 471268 h 499403"/>
                <a:gd name="connsiteX39" fmla="*/ 851095 w 858129"/>
                <a:gd name="connsiteY39" fmla="*/ 429065 h 499403"/>
                <a:gd name="connsiteX40" fmla="*/ 858129 w 858129"/>
                <a:gd name="connsiteY40" fmla="*/ 393896 h 499403"/>
                <a:gd name="connsiteX41" fmla="*/ 851095 w 858129"/>
                <a:gd name="connsiteY41" fmla="*/ 330591 h 499403"/>
                <a:gd name="connsiteX42" fmla="*/ 837027 w 858129"/>
                <a:gd name="connsiteY42" fmla="*/ 281354 h 499403"/>
                <a:gd name="connsiteX43" fmla="*/ 808892 w 858129"/>
                <a:gd name="connsiteY43" fmla="*/ 267287 h 499403"/>
                <a:gd name="connsiteX44" fmla="*/ 752621 w 858129"/>
                <a:gd name="connsiteY44" fmla="*/ 211016 h 499403"/>
                <a:gd name="connsiteX45" fmla="*/ 731520 w 858129"/>
                <a:gd name="connsiteY45" fmla="*/ 168813 h 499403"/>
                <a:gd name="connsiteX46" fmla="*/ 724486 w 858129"/>
                <a:gd name="connsiteY46" fmla="*/ 147711 h 499403"/>
                <a:gd name="connsiteX47" fmla="*/ 703384 w 858129"/>
                <a:gd name="connsiteY47" fmla="*/ 133643 h 499403"/>
                <a:gd name="connsiteX48" fmla="*/ 752621 w 858129"/>
                <a:gd name="connsiteY48" fmla="*/ 253219 h 49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858129" h="499403">
                  <a:moveTo>
                    <a:pt x="752621" y="253219"/>
                  </a:moveTo>
                  <a:lnTo>
                    <a:pt x="752621" y="253219"/>
                  </a:lnTo>
                  <a:cubicBezTo>
                    <a:pt x="740898" y="236807"/>
                    <a:pt x="734964" y="213989"/>
                    <a:pt x="717452" y="203982"/>
                  </a:cubicBezTo>
                  <a:cubicBezTo>
                    <a:pt x="699018" y="193448"/>
                    <a:pt x="675090" y="200439"/>
                    <a:pt x="654147" y="196948"/>
                  </a:cubicBezTo>
                  <a:cubicBezTo>
                    <a:pt x="646834" y="195729"/>
                    <a:pt x="640080" y="192259"/>
                    <a:pt x="633046" y="189914"/>
                  </a:cubicBezTo>
                  <a:cubicBezTo>
                    <a:pt x="628357" y="182880"/>
                    <a:pt x="625340" y="174380"/>
                    <a:pt x="618978" y="168813"/>
                  </a:cubicBezTo>
                  <a:cubicBezTo>
                    <a:pt x="606254" y="157679"/>
                    <a:pt x="576775" y="140677"/>
                    <a:pt x="576775" y="140677"/>
                  </a:cubicBezTo>
                  <a:cubicBezTo>
                    <a:pt x="565465" y="106748"/>
                    <a:pt x="571949" y="97411"/>
                    <a:pt x="541606" y="84407"/>
                  </a:cubicBezTo>
                  <a:cubicBezTo>
                    <a:pt x="532720" y="80599"/>
                    <a:pt x="522849" y="79718"/>
                    <a:pt x="513470" y="77373"/>
                  </a:cubicBezTo>
                  <a:cubicBezTo>
                    <a:pt x="503088" y="61800"/>
                    <a:pt x="494552" y="46004"/>
                    <a:pt x="478301" y="35170"/>
                  </a:cubicBezTo>
                  <a:cubicBezTo>
                    <a:pt x="472132" y="31057"/>
                    <a:pt x="463831" y="31452"/>
                    <a:pt x="457200" y="28136"/>
                  </a:cubicBezTo>
                  <a:cubicBezTo>
                    <a:pt x="449639" y="24355"/>
                    <a:pt x="443438" y="18262"/>
                    <a:pt x="436098" y="14068"/>
                  </a:cubicBezTo>
                  <a:cubicBezTo>
                    <a:pt x="426994" y="8866"/>
                    <a:pt x="417341" y="4689"/>
                    <a:pt x="407963" y="0"/>
                  </a:cubicBezTo>
                  <a:cubicBezTo>
                    <a:pt x="372794" y="2345"/>
                    <a:pt x="337348" y="2049"/>
                    <a:pt x="302455" y="7034"/>
                  </a:cubicBezTo>
                  <a:cubicBezTo>
                    <a:pt x="270431" y="11609"/>
                    <a:pt x="259284" y="23527"/>
                    <a:pt x="232117" y="35170"/>
                  </a:cubicBezTo>
                  <a:cubicBezTo>
                    <a:pt x="225302" y="38091"/>
                    <a:pt x="218049" y="39859"/>
                    <a:pt x="211015" y="42203"/>
                  </a:cubicBezTo>
                  <a:cubicBezTo>
                    <a:pt x="164019" y="89201"/>
                    <a:pt x="220630" y="40391"/>
                    <a:pt x="154744" y="70339"/>
                  </a:cubicBezTo>
                  <a:cubicBezTo>
                    <a:pt x="139352" y="77335"/>
                    <a:pt x="128580" y="93127"/>
                    <a:pt x="112541" y="98474"/>
                  </a:cubicBezTo>
                  <a:lnTo>
                    <a:pt x="91440" y="105508"/>
                  </a:lnTo>
                  <a:cubicBezTo>
                    <a:pt x="78785" y="143473"/>
                    <a:pt x="94298" y="113515"/>
                    <a:pt x="56270" y="140677"/>
                  </a:cubicBezTo>
                  <a:cubicBezTo>
                    <a:pt x="48175" y="146459"/>
                    <a:pt x="41537" y="154137"/>
                    <a:pt x="35169" y="161779"/>
                  </a:cubicBezTo>
                  <a:cubicBezTo>
                    <a:pt x="29757" y="168273"/>
                    <a:pt x="27702" y="177599"/>
                    <a:pt x="21101" y="182880"/>
                  </a:cubicBezTo>
                  <a:cubicBezTo>
                    <a:pt x="15311" y="187512"/>
                    <a:pt x="7034" y="187569"/>
                    <a:pt x="0" y="189914"/>
                  </a:cubicBezTo>
                  <a:cubicBezTo>
                    <a:pt x="17127" y="201332"/>
                    <a:pt x="43741" y="218196"/>
                    <a:pt x="56270" y="232117"/>
                  </a:cubicBezTo>
                  <a:cubicBezTo>
                    <a:pt x="67581" y="244684"/>
                    <a:pt x="84406" y="274320"/>
                    <a:pt x="84406" y="274320"/>
                  </a:cubicBezTo>
                  <a:cubicBezTo>
                    <a:pt x="86751" y="281354"/>
                    <a:pt x="86197" y="290179"/>
                    <a:pt x="91440" y="295422"/>
                  </a:cubicBezTo>
                  <a:cubicBezTo>
                    <a:pt x="98854" y="302836"/>
                    <a:pt x="110471" y="304288"/>
                    <a:pt x="119575" y="309490"/>
                  </a:cubicBezTo>
                  <a:cubicBezTo>
                    <a:pt x="157751" y="331305"/>
                    <a:pt x="123093" y="317695"/>
                    <a:pt x="161778" y="330591"/>
                  </a:cubicBezTo>
                  <a:cubicBezTo>
                    <a:pt x="166467" y="337625"/>
                    <a:pt x="172065" y="344132"/>
                    <a:pt x="175846" y="351693"/>
                  </a:cubicBezTo>
                  <a:cubicBezTo>
                    <a:pt x="185755" y="371511"/>
                    <a:pt x="184403" y="406126"/>
                    <a:pt x="211015" y="414997"/>
                  </a:cubicBezTo>
                  <a:cubicBezTo>
                    <a:pt x="225083" y="419686"/>
                    <a:pt x="240880" y="420840"/>
                    <a:pt x="253218" y="429065"/>
                  </a:cubicBezTo>
                  <a:cubicBezTo>
                    <a:pt x="280489" y="447246"/>
                    <a:pt x="266300" y="440460"/>
                    <a:pt x="295421" y="450167"/>
                  </a:cubicBezTo>
                  <a:cubicBezTo>
                    <a:pt x="321983" y="490008"/>
                    <a:pt x="296610" y="463484"/>
                    <a:pt x="365760" y="478302"/>
                  </a:cubicBezTo>
                  <a:cubicBezTo>
                    <a:pt x="380259" y="481409"/>
                    <a:pt x="393895" y="487681"/>
                    <a:pt x="407963" y="492370"/>
                  </a:cubicBezTo>
                  <a:lnTo>
                    <a:pt x="429064" y="499403"/>
                  </a:lnTo>
                  <a:cubicBezTo>
                    <a:pt x="506436" y="497059"/>
                    <a:pt x="583892" y="496664"/>
                    <a:pt x="661181" y="492370"/>
                  </a:cubicBezTo>
                  <a:cubicBezTo>
                    <a:pt x="668584" y="491959"/>
                    <a:pt x="675045" y="486944"/>
                    <a:pt x="682283" y="485336"/>
                  </a:cubicBezTo>
                  <a:cubicBezTo>
                    <a:pt x="696205" y="482242"/>
                    <a:pt x="710278" y="479538"/>
                    <a:pt x="724486" y="478302"/>
                  </a:cubicBezTo>
                  <a:cubicBezTo>
                    <a:pt x="764263" y="474843"/>
                    <a:pt x="804203" y="473613"/>
                    <a:pt x="844061" y="471268"/>
                  </a:cubicBezTo>
                  <a:cubicBezTo>
                    <a:pt x="846406" y="457200"/>
                    <a:pt x="848544" y="443097"/>
                    <a:pt x="851095" y="429065"/>
                  </a:cubicBezTo>
                  <a:cubicBezTo>
                    <a:pt x="853234" y="417303"/>
                    <a:pt x="858129" y="405851"/>
                    <a:pt x="858129" y="393896"/>
                  </a:cubicBezTo>
                  <a:cubicBezTo>
                    <a:pt x="858129" y="372664"/>
                    <a:pt x="854323" y="351576"/>
                    <a:pt x="851095" y="330591"/>
                  </a:cubicBezTo>
                  <a:cubicBezTo>
                    <a:pt x="851062" y="330375"/>
                    <a:pt x="840369" y="284696"/>
                    <a:pt x="837027" y="281354"/>
                  </a:cubicBezTo>
                  <a:cubicBezTo>
                    <a:pt x="829613" y="273940"/>
                    <a:pt x="818270" y="271976"/>
                    <a:pt x="808892" y="267287"/>
                  </a:cubicBezTo>
                  <a:cubicBezTo>
                    <a:pt x="774941" y="216358"/>
                    <a:pt x="795880" y="232644"/>
                    <a:pt x="752621" y="211016"/>
                  </a:cubicBezTo>
                  <a:cubicBezTo>
                    <a:pt x="734940" y="157974"/>
                    <a:pt x="758790" y="223355"/>
                    <a:pt x="731520" y="168813"/>
                  </a:cubicBezTo>
                  <a:cubicBezTo>
                    <a:pt x="728204" y="162181"/>
                    <a:pt x="729729" y="152954"/>
                    <a:pt x="724486" y="147711"/>
                  </a:cubicBezTo>
                  <a:cubicBezTo>
                    <a:pt x="701160" y="124385"/>
                    <a:pt x="703384" y="153009"/>
                    <a:pt x="703384" y="133643"/>
                  </a:cubicBezTo>
                  <a:lnTo>
                    <a:pt x="752621" y="2532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模型</a:t>
              </a:r>
              <a:endParaRPr lang="en-US" altLang="zh-CN" sz="1600" dirty="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学习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432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en-US" altLang="zh-CN" dirty="0"/>
              <a:t>Dyna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8771E2D8-53A5-A047-94AF-55A3B43B4C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442" y="1298636"/>
                <a:ext cx="8137922" cy="8279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𝑀𝑜𝑑𝑒𝑙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): 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预测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对的下一个状态和奖励 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步骤</a:t>
                </a: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(5), (6)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去掉就是一时间步表格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学习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8771E2D8-53A5-A047-94AF-55A3B43B4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2" y="1298636"/>
                <a:ext cx="8137922" cy="827923"/>
              </a:xfrm>
              <a:prstGeom prst="rect">
                <a:avLst/>
              </a:prstGeom>
              <a:blipFill>
                <a:blip r:embed="rId5"/>
                <a:stretch>
                  <a:fillRect l="-449" t="-7353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7D4FD308-7C0A-4D5C-8C51-6A46743F6083}"/>
                  </a:ext>
                </a:extLst>
              </p:cNvPr>
              <p:cNvSpPr/>
              <p:nvPr/>
            </p:nvSpPr>
            <p:spPr>
              <a:xfrm>
                <a:off x="857991" y="2396495"/>
                <a:ext cx="7136316" cy="3746610"/>
              </a:xfrm>
              <a:prstGeom prst="roundRect">
                <a:avLst>
                  <a:gd name="adj" fmla="val 5023"/>
                </a:avLst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0"/>
                  </a:spcAft>
                </a:pPr>
                <a:r>
                  <a:rPr lang="zh-CN" altLang="en-US" sz="1600" dirty="0">
                    <a:solidFill>
                      <a:schemeClr val="tx1"/>
                    </a:solidFill>
                    <a:ea typeface="阿里巴巴普惠体 B" panose="00020600040101010101"/>
                  </a:rPr>
                  <a:t>算法</a:t>
                </a:r>
                <a:r>
                  <a:rPr lang="en-US" altLang="zh-CN" sz="1600" dirty="0">
                    <a:solidFill>
                      <a:schemeClr val="tx1"/>
                    </a:solidFill>
                    <a:ea typeface="阿里巴巴普惠体 B" panose="00020600040101010101"/>
                  </a:rPr>
                  <a:t>: </a:t>
                </a:r>
                <a:r>
                  <a:rPr lang="zh-CN" altLang="zh-CN" sz="1600" dirty="0">
                    <a:solidFill>
                      <a:schemeClr val="tx1"/>
                    </a:solidFill>
                    <a:ea typeface="阿里巴巴普惠体 B" panose="00020600040101010101"/>
                  </a:rPr>
                  <a:t>表格</a:t>
                </a:r>
                <a:r>
                  <a:rPr lang="en-US" altLang="zh-CN" sz="1600" dirty="0">
                    <a:solidFill>
                      <a:schemeClr val="tx1"/>
                    </a:solidFill>
                    <a:ea typeface="阿里巴巴普惠体 B" panose="00020600040101010101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B" panose="00020600040101010101"/>
                      </a:rPr>
                      <m:t>𝐃𝐲𝐧𝐚</m:t>
                    </m:r>
                    <m:r>
                      <a:rPr lang="en-US" altLang="zh-CN" sz="1600" b="1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B" panose="00020600040101010101"/>
                      </a:rPr>
                      <m:t>−</m:t>
                    </m:r>
                    <m:r>
                      <a:rPr lang="en-US" altLang="zh-CN" sz="16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B" panose="00020600040101010101"/>
                      </a:rPr>
                      <m:t>𝐐</m:t>
                    </m:r>
                  </m:oMath>
                </a14:m>
                <a:endParaRPr lang="en-US" altLang="zh-CN" sz="1600" b="1" dirty="0">
                  <a:solidFill>
                    <a:schemeClr val="tx1"/>
                  </a:solidFill>
                  <a:ea typeface="阿里巴巴普惠体 B" panose="00020600040101010101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zh-CN" altLang="en-US" sz="16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对于所有的 </a:t>
                </a:r>
                <a14:m>
                  <m:oMath xmlns:m="http://schemas.openxmlformats.org/officeDocument/2006/math">
                    <m:r>
                      <a:rPr lang="en-US" altLang="zh-CN" sz="16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𝑠</m:t>
                    </m:r>
                    <m:r>
                      <a:rPr lang="zh-CN" altLang="zh-CN" sz="1600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16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𝒮</m:t>
                    </m:r>
                  </m:oMath>
                </a14:m>
                <a:r>
                  <a:rPr lang="en-US" altLang="zh-CN" sz="16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</a:t>
                </a:r>
                <a:r>
                  <a:rPr lang="zh-CN" altLang="zh-CN" sz="16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600" b="0" i="0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 </m:t>
                    </m:r>
                    <m:r>
                      <a:rPr lang="en-US" altLang="zh-CN" sz="16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𝑎</m:t>
                    </m:r>
                    <m:r>
                      <a:rPr lang="zh-CN" altLang="zh-CN" sz="1600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16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𝒜</m:t>
                    </m:r>
                    <m:d>
                      <m:dPr>
                        <m:ctrlPr>
                          <a:rPr lang="zh-CN" altLang="zh-CN" sz="1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r>
                          <a:rPr lang="en-US" altLang="zh-CN" sz="1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𝑆</m:t>
                        </m:r>
                      </m:e>
                    </m:d>
                    <m:r>
                      <a:rPr lang="zh-CN" altLang="en-US" sz="16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，</m:t>
                    </m:r>
                  </m:oMath>
                </a14:m>
                <a:r>
                  <a:rPr lang="zh-CN" altLang="en-US" sz="16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初始化值函数 </a:t>
                </a:r>
                <a14:m>
                  <m:oMath xmlns:m="http://schemas.openxmlformats.org/officeDocument/2006/math">
                    <m:r>
                      <a:rPr lang="en-US" altLang="zh-CN" sz="16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𝑄</m:t>
                    </m:r>
                    <m:d>
                      <m:dPr>
                        <m:ctrlPr>
                          <a:rPr lang="en-US" altLang="zh-CN" sz="1600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r>
                          <a:rPr lang="en-US" altLang="zh-CN" sz="1600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𝑠</m:t>
                        </m:r>
                        <m:r>
                          <a:rPr lang="en-US" altLang="zh-CN" sz="1600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,</m:t>
                        </m:r>
                        <m:r>
                          <a:rPr lang="en-US" altLang="zh-CN" sz="1600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𝑎</m:t>
                        </m:r>
                      </m:e>
                    </m:d>
                  </m:oMath>
                </a14:m>
                <a:r>
                  <a:rPr lang="zh-CN" altLang="en-US" sz="16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和模型 </a:t>
                </a:r>
                <a14:m>
                  <m:oMath xmlns:m="http://schemas.openxmlformats.org/officeDocument/2006/math">
                    <m:r>
                      <a:rPr lang="en-US" altLang="zh-CN" sz="16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𝑀𝑜𝑑𝑒𝑙</m:t>
                    </m:r>
                    <m:r>
                      <a:rPr lang="en-US" altLang="zh-CN" sz="16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(</m:t>
                    </m:r>
                    <m:r>
                      <a:rPr lang="en-US" altLang="zh-CN" sz="16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𝑠</m:t>
                    </m:r>
                    <m:r>
                      <a:rPr lang="en-US" altLang="zh-CN" sz="16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,</m:t>
                    </m:r>
                    <m:r>
                      <a:rPr lang="en-US" altLang="zh-CN" sz="16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𝑎</m:t>
                    </m:r>
                    <m:r>
                      <a:rPr lang="en-US" altLang="zh-CN" sz="16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)</m:t>
                    </m:r>
                  </m:oMath>
                </a14:m>
                <a:endParaRPr lang="en-US" altLang="zh-CN" sz="1600" kern="100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zh-CN" altLang="zh-CN" sz="16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重复以下步骤</a:t>
                </a:r>
                <a:r>
                  <a:rPr lang="en-US" altLang="zh-CN" sz="16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:</a:t>
                </a:r>
                <a:endParaRPr lang="zh-CN" altLang="zh-CN" sz="1600" kern="100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800100" lvl="1" indent="-342900" algn="just">
                  <a:buFont typeface="+mj-lt"/>
                  <a:buAutoNum type="arabicPeriod"/>
                </a:pPr>
                <a:r>
                  <a:rPr lang="zh-CN" altLang="en-US" sz="1600" kern="100" dirty="0">
                    <a:solidFill>
                      <a:schemeClr val="tx1"/>
                    </a:solidFill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令 </a:t>
                </a:r>
                <a14:m>
                  <m:oMath xmlns:m="http://schemas.openxmlformats.org/officeDocument/2006/math">
                    <m:r>
                      <a:rPr lang="en-US" altLang="zh-CN" sz="16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𝑆</m:t>
                    </m:r>
                    <m:r>
                      <a:rPr lang="en-US" altLang="zh-CN" sz="16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 ←</m:t>
                    </m:r>
                    <m:r>
                      <a:rPr lang="zh-CN" altLang="en-US" sz="16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当前</m:t>
                    </m:r>
                  </m:oMath>
                </a14:m>
                <a:r>
                  <a:rPr lang="zh-CN" altLang="en-US" sz="16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（非终止）状态</a:t>
                </a:r>
                <a:endParaRPr lang="en-US" altLang="zh-CN" sz="1600" kern="100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800100" lvl="1" indent="-342900" algn="just">
                  <a:buFont typeface="+mj-lt"/>
                  <a:buAutoNum type="arabicPeriod"/>
                </a:pPr>
                <a:r>
                  <a:rPr lang="zh-CN" altLang="en-US" sz="16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令 </a:t>
                </a:r>
                <a14:m>
                  <m:oMath xmlns:m="http://schemas.openxmlformats.org/officeDocument/2006/math">
                    <m:r>
                      <a:rPr lang="en-US" altLang="zh-CN" sz="16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𝐴</m:t>
                    </m:r>
                    <m:r>
                      <a:rPr lang="en-US" altLang="zh-CN" sz="16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 </m:t>
                    </m:r>
                    <m:r>
                      <a:rPr lang="en-US" altLang="zh-CN" sz="16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←</m:t>
                    </m:r>
                    <m:r>
                      <a:rPr lang="en-US" altLang="zh-CN" sz="160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𝜖</m:t>
                    </m:r>
                  </m:oMath>
                </a14:m>
                <a:r>
                  <a:rPr lang="en-US" altLang="zh-CN" sz="16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-</a:t>
                </a:r>
                <a:r>
                  <a:rPr lang="en-US" altLang="zh-CN" sz="1600" i="1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greedy</a:t>
                </a:r>
                <a14:m>
                  <m:oMath xmlns:m="http://schemas.openxmlformats.org/officeDocument/2006/math">
                    <m:r>
                      <a:rPr lang="en-US" altLang="zh-CN" sz="16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(</m:t>
                    </m:r>
                    <m:r>
                      <a:rPr lang="en-US" altLang="zh-CN" sz="16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𝑆</m:t>
                    </m:r>
                    <m:r>
                      <a:rPr lang="en-US" altLang="zh-CN" sz="16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,</m:t>
                    </m:r>
                    <m:r>
                      <a:rPr lang="en-US" altLang="zh-CN" sz="16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𝑄</m:t>
                    </m:r>
                    <m:r>
                      <a:rPr lang="en-US" altLang="zh-CN" sz="16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)</m:t>
                    </m:r>
                  </m:oMath>
                </a14:m>
                <a:endParaRPr lang="zh-CN" altLang="zh-CN" sz="1600" i="1" kern="100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800100" lvl="1" indent="-342900" algn="just">
                  <a:buFont typeface="+mj-lt"/>
                  <a:buAutoNum type="arabicPeriod"/>
                </a:pPr>
                <a:r>
                  <a:rPr lang="zh-CN" altLang="en-US" sz="16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做动作 </a:t>
                </a:r>
                <a14:m>
                  <m:oMath xmlns:m="http://schemas.openxmlformats.org/officeDocument/2006/math">
                    <m:r>
                      <a:rPr lang="en-US" altLang="zh-CN" sz="16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𝐴</m:t>
                    </m:r>
                  </m:oMath>
                </a14:m>
                <a:r>
                  <a:rPr lang="zh-CN" altLang="en-US" sz="16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；得到奖励</a:t>
                </a:r>
                <a14:m>
                  <m:oMath xmlns:m="http://schemas.openxmlformats.org/officeDocument/2006/math">
                    <m:r>
                      <a:rPr lang="en-US" altLang="zh-CN" sz="1600" b="0" i="0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 </m:t>
                    </m:r>
                    <m:r>
                      <a:rPr lang="en-US" altLang="zh-CN" sz="16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𝑅</m:t>
                    </m:r>
                    <m:r>
                      <a:rPr lang="en-US" altLang="zh-CN" sz="16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 </m:t>
                    </m:r>
                    <m:r>
                      <a:rPr lang="zh-CN" altLang="en-US" sz="16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和</m:t>
                    </m:r>
                  </m:oMath>
                </a14:m>
                <a:r>
                  <a:rPr lang="zh-CN" altLang="en-US" sz="16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状态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阿里巴巴普惠体 R" panose="00020600040101010101" pitchFamily="18" charset="-122"/>
                          </a:rPr>
                        </m:ctrlPr>
                      </m:sSupPr>
                      <m:e>
                        <m:r>
                          <a:rPr lang="en-US" altLang="zh-CN" sz="1600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阿里巴巴普惠体 R" panose="00020600040101010101" pitchFamily="18" charset="-122"/>
                          </a:rPr>
                          <m:t> </m:t>
                        </m:r>
                        <m:r>
                          <a:rPr lang="en-US" altLang="zh-CN" sz="1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𝑆</m:t>
                        </m:r>
                      </m:e>
                      <m:sup>
                        <m:r>
                          <a:rPr lang="en-US" altLang="zh-CN" sz="1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CN" sz="1600" kern="100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800100" lvl="1" indent="-342900" algn="just">
                  <a:buFont typeface="+mj-lt"/>
                  <a:buAutoNum type="arabicPeriod"/>
                </a:pPr>
                <a:r>
                  <a:rPr lang="zh-CN" altLang="en-US" sz="16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令 </a:t>
                </a:r>
                <a14:m>
                  <m:oMath xmlns:m="http://schemas.openxmlformats.org/officeDocument/2006/math">
                    <m:r>
                      <a:rPr lang="en-US" altLang="zh-CN" sz="16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𝑄</m:t>
                    </m:r>
                    <m:d>
                      <m:dPr>
                        <m:ctrlPr>
                          <a:rPr lang="zh-CN" altLang="zh-CN" sz="1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r>
                          <a:rPr lang="en-US" altLang="zh-CN" sz="1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𝑆</m:t>
                        </m:r>
                        <m:r>
                          <a:rPr lang="en-US" altLang="zh-CN" sz="1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,</m:t>
                        </m:r>
                        <m:r>
                          <a:rPr lang="en-US" altLang="zh-CN" sz="1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𝐴</m:t>
                        </m:r>
                      </m:e>
                    </m:d>
                    <m:r>
                      <a:rPr lang="zh-CN" altLang="zh-CN" sz="1600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Times New Roman" panose="02020603050405020304" pitchFamily="18" charset="0"/>
                      </a:rPr>
                      <m:t>←</m:t>
                    </m:r>
                    <m:r>
                      <a:rPr lang="en-US" altLang="zh-CN" sz="16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𝑄</m:t>
                    </m:r>
                    <m:d>
                      <m:dPr>
                        <m:ctrlPr>
                          <a:rPr lang="zh-CN" altLang="zh-CN" sz="1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r>
                          <a:rPr lang="en-US" altLang="zh-CN" sz="1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𝑆</m:t>
                        </m:r>
                        <m:r>
                          <a:rPr lang="en-US" altLang="zh-CN" sz="1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,</m:t>
                        </m:r>
                        <m:r>
                          <a:rPr lang="en-US" altLang="zh-CN" sz="1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𝐴</m:t>
                        </m:r>
                      </m:e>
                    </m:d>
                    <m:r>
                      <a:rPr lang="en-US" altLang="zh-CN" sz="16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+</m:t>
                    </m:r>
                    <m:r>
                      <a:rPr lang="en-US" altLang="zh-CN" sz="16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𝛼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1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r>
                          <a:rPr lang="en-US" altLang="zh-CN" sz="1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𝑅</m:t>
                        </m:r>
                        <m:r>
                          <a:rPr lang="en-US" altLang="zh-CN" sz="1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+</m:t>
                        </m:r>
                        <m:r>
                          <a:rPr lang="en-US" altLang="zh-CN" sz="1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𝛾</m:t>
                        </m:r>
                        <m:func>
                          <m:funcPr>
                            <m:ctrlPr>
                              <a:rPr lang="zh-CN" altLang="zh-CN" sz="16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阿里巴巴普惠体 R" panose="00020600040101010101" pitchFamily="18" charset="-122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zh-CN" altLang="zh-CN" sz="1600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阿里巴巴普惠体 R" panose="00020600040101010101" pitchFamily="18" charset="-122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600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altLang="zh-CN" sz="1600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𝑎</m:t>
                                </m:r>
                              </m:lim>
                            </m:limLow>
                          </m:fName>
                          <m:e>
                            <m:r>
                              <a:rPr lang="en-US" altLang="zh-CN" sz="16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𝑄</m:t>
                            </m:r>
                          </m:e>
                        </m:func>
                        <m:d>
                          <m:dPr>
                            <m:ctrlPr>
                              <a:rPr lang="zh-CN" altLang="zh-CN" sz="16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阿里巴巴普惠体 R" panose="00020600040101010101" pitchFamily="18" charset="-12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sz="1600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阿里巴巴普惠体 R" panose="00020600040101010101" pitchFamily="18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𝑆</m:t>
                                </m:r>
                              </m:e>
                              <m:sup>
                                <m:r>
                                  <a:rPr lang="en-US" altLang="zh-CN" sz="1600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16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,</m:t>
                            </m:r>
                            <m:r>
                              <a:rPr lang="en-US" altLang="zh-CN" sz="16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𝑎</m:t>
                            </m:r>
                          </m:e>
                        </m:d>
                        <m:r>
                          <a:rPr lang="en-US" altLang="zh-CN" sz="1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−</m:t>
                        </m:r>
                        <m:r>
                          <a:rPr lang="en-US" altLang="zh-CN" sz="1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𝑄</m:t>
                        </m:r>
                        <m:d>
                          <m:dPr>
                            <m:ctrlPr>
                              <a:rPr lang="zh-CN" altLang="zh-CN" sz="16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阿里巴巴普惠体 R" panose="00020600040101010101" pitchFamily="18" charset="-122"/>
                              </a:rPr>
                            </m:ctrlPr>
                          </m:dPr>
                          <m:e>
                            <m:r>
                              <a:rPr lang="en-US" altLang="zh-CN" sz="16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𝑆</m:t>
                            </m:r>
                            <m:r>
                              <a:rPr lang="en-US" altLang="zh-CN" sz="16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,</m:t>
                            </m:r>
                            <m:r>
                              <a:rPr lang="en-US" altLang="zh-CN" sz="16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𝐴</m:t>
                            </m:r>
                          </m:e>
                        </m:d>
                      </m:e>
                    </m:d>
                  </m:oMath>
                </a14:m>
                <a:endParaRPr lang="en-US" altLang="zh-CN" sz="1600" kern="100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800100" lvl="1" indent="-342900" algn="just">
                  <a:buFont typeface="+mj-lt"/>
                  <a:buAutoNum type="arabicPeriod"/>
                </a:pPr>
                <a:r>
                  <a:rPr lang="zh-CN" altLang="en-US" sz="16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16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𝑀𝑜𝑑𝑒𝑙</m:t>
                    </m:r>
                    <m:d>
                      <m:dPr>
                        <m:ctrlPr>
                          <a:rPr lang="en-US" altLang="zh-CN" sz="1600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r>
                          <a:rPr lang="en-US" altLang="zh-CN" sz="1600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𝑆</m:t>
                        </m:r>
                        <m:r>
                          <a:rPr lang="en-US" altLang="zh-CN" sz="1600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,</m:t>
                        </m:r>
                        <m:r>
                          <a:rPr lang="en-US" altLang="zh-CN" sz="1600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𝐴</m:t>
                        </m:r>
                      </m:e>
                    </m:d>
                    <m:r>
                      <a:rPr lang="en-US" altLang="zh-CN" sz="16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←</m:t>
                    </m:r>
                    <m:r>
                      <a:rPr lang="en-US" altLang="zh-CN" sz="16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𝑅</m:t>
                    </m:r>
                    <m:r>
                      <a:rPr lang="en-US" altLang="zh-CN" sz="16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, </m:t>
                    </m:r>
                    <m:r>
                      <a:rPr lang="en-US" altLang="zh-CN" sz="16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𝑆</m:t>
                    </m:r>
                    <m:r>
                      <a:rPr lang="en-US" altLang="zh-CN" sz="16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′</m:t>
                    </m:r>
                    <m:r>
                      <a:rPr lang="zh-CN" altLang="en-US" sz="16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（</m:t>
                    </m:r>
                    <m:r>
                      <a:rPr lang="zh-CN" altLang="en-US" sz="160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假设是</m:t>
                    </m:r>
                  </m:oMath>
                </a14:m>
                <a:r>
                  <a:rPr lang="zh-CN" altLang="en-US" sz="16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确定性环境</a:t>
                </a:r>
                <a:r>
                  <a:rPr lang="en-US" altLang="zh-CN" sz="16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)</a:t>
                </a:r>
                <a:endParaRPr lang="zh-CN" altLang="zh-CN" sz="1600" kern="100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800100" lvl="1" indent="-342900" algn="just">
                  <a:buFont typeface="+mj-lt"/>
                  <a:buAutoNum type="arabicPeriod"/>
                </a:pPr>
                <a:r>
                  <a:rPr lang="zh-CN" altLang="en-US" sz="16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重复以下步骤</a:t>
                </a:r>
                <a:r>
                  <a:rPr lang="en-US" altLang="zh-CN" sz="16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n</a:t>
                </a:r>
                <a:r>
                  <a:rPr lang="zh-CN" altLang="en-US" sz="16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次</a:t>
                </a:r>
                <a:r>
                  <a:rPr lang="en-US" altLang="zh-CN" sz="16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:</a:t>
                </a:r>
              </a:p>
              <a:p>
                <a:pPr marL="1257300" lvl="2" indent="-342900" algn="just">
                  <a:buAutoNum type="alphaLcPeriod"/>
                </a:pPr>
                <a:r>
                  <a:rPr lang="zh-CN" altLang="en-US" sz="16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1600" b="0" i="0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 </m:t>
                    </m:r>
                    <m:r>
                      <a:rPr lang="en-US" altLang="zh-CN" sz="16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𝑆</m:t>
                    </m:r>
                    <m:r>
                      <a:rPr lang="en-US" altLang="zh-CN" sz="16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 ←</m:t>
                    </m:r>
                  </m:oMath>
                </a14:m>
                <a:r>
                  <a:rPr lang="zh-CN" altLang="en-US" sz="16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随机采样之前见过的状态</a:t>
                </a:r>
                <a:endParaRPr lang="en-US" altLang="zh-CN" sz="1600" kern="100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1257300" lvl="2" indent="-342900" algn="just">
                  <a:buAutoNum type="alphaLcPeriod"/>
                </a:pPr>
                <a:r>
                  <a:rPr lang="zh-CN" altLang="en-US" sz="16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1600" b="0" i="0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 </m:t>
                    </m:r>
                    <m:r>
                      <a:rPr lang="en-US" altLang="zh-CN" sz="16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𝐴</m:t>
                    </m:r>
                    <m:r>
                      <a:rPr lang="en-US" altLang="zh-CN" sz="16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 ←</m:t>
                    </m:r>
                  </m:oMath>
                </a14:m>
                <a:r>
                  <a:rPr lang="zh-CN" altLang="en-US" sz="16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随机采样之前在状态</a:t>
                </a:r>
                <a14:m>
                  <m:oMath xmlns:m="http://schemas.openxmlformats.org/officeDocument/2006/math">
                    <m:r>
                      <a:rPr lang="en-US" altLang="zh-CN" sz="16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𝑆</m:t>
                    </m:r>
                  </m:oMath>
                </a14:m>
                <a:r>
                  <a:rPr lang="zh-CN" altLang="en-US" sz="16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做过的动作</a:t>
                </a:r>
                <a:endParaRPr lang="en-US" altLang="zh-CN" sz="1600" kern="100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1257300" lvl="2" indent="-342900" algn="just">
                  <a:buAutoNum type="alphaLcPeriod"/>
                </a:pPr>
                <a:r>
                  <a:rPr lang="zh-CN" altLang="en-US" sz="16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令 </a:t>
                </a:r>
                <a14:m>
                  <m:oMath xmlns:m="http://schemas.openxmlformats.org/officeDocument/2006/math">
                    <m:r>
                      <a:rPr lang="en-US" altLang="zh-CN" sz="16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𝑅</m:t>
                    </m:r>
                    <m:r>
                      <a:rPr lang="en-US" altLang="zh-CN" sz="16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,</m:t>
                    </m:r>
                  </m:oMath>
                </a14:m>
                <a:r>
                  <a:rPr lang="zh-CN" altLang="zh-CN" sz="1600" kern="100" dirty="0">
                    <a:solidFill>
                      <a:schemeClr val="tx1"/>
                    </a:solidFill>
                    <a:ea typeface="Cambria Math" panose="02040503050406030204" pitchFamily="18" charset="0"/>
                    <a:cs typeface="阿里巴巴普惠体 R" panose="00020600040101010101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阿里巴巴普惠体 R" panose="00020600040101010101" pitchFamily="18" charset="-122"/>
                          </a:rPr>
                        </m:ctrlPr>
                      </m:sSupPr>
                      <m:e>
                        <m:r>
                          <a:rPr lang="en-US" altLang="zh-CN" sz="1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𝑆</m:t>
                        </m:r>
                      </m:e>
                      <m:sup>
                        <m:r>
                          <a:rPr lang="en-US" altLang="zh-CN" sz="1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′</m:t>
                        </m:r>
                      </m:sup>
                    </m:sSup>
                    <m:r>
                      <a:rPr lang="en-US" altLang="zh-CN" sz="16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 ← </m:t>
                    </m:r>
                    <m:r>
                      <a:rPr lang="en-US" altLang="zh-CN" sz="16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𝑀𝑜𝑑𝑒𝑙</m:t>
                    </m:r>
                    <m:d>
                      <m:dPr>
                        <m:ctrlPr>
                          <a:rPr lang="en-US" altLang="zh-CN" sz="1600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r>
                          <a:rPr lang="en-US" altLang="zh-CN" sz="1600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𝑆</m:t>
                        </m:r>
                        <m:r>
                          <a:rPr lang="en-US" altLang="zh-CN" sz="1600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,</m:t>
                        </m:r>
                        <m:r>
                          <a:rPr lang="en-US" altLang="zh-CN" sz="1600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𝐴</m:t>
                        </m:r>
                      </m:e>
                    </m:d>
                  </m:oMath>
                </a14:m>
                <a:endParaRPr lang="en-US" altLang="zh-CN" sz="1600" b="0" i="1" kern="100" dirty="0">
                  <a:solidFill>
                    <a:schemeClr val="tx1"/>
                  </a:solidFill>
                  <a:latin typeface="Cambria Math" panose="02040503050406030204" pitchFamily="18" charset="0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1257300" lvl="2" indent="-342900" algn="just">
                  <a:buAutoNum type="alphaLcPeriod"/>
                </a:pPr>
                <a14:m>
                  <m:oMath xmlns:m="http://schemas.openxmlformats.org/officeDocument/2006/math">
                    <m:r>
                      <a:rPr lang="en-US" altLang="zh-CN" sz="16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𝑄</m:t>
                    </m:r>
                    <m:d>
                      <m:dPr>
                        <m:ctrlPr>
                          <a:rPr lang="zh-CN" altLang="zh-CN" sz="1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r>
                          <a:rPr lang="en-US" altLang="zh-CN" sz="1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𝑆</m:t>
                        </m:r>
                        <m:r>
                          <a:rPr lang="en-US" altLang="zh-CN" sz="1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,</m:t>
                        </m:r>
                        <m:r>
                          <a:rPr lang="en-US" altLang="zh-CN" sz="1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𝐴</m:t>
                        </m:r>
                      </m:e>
                    </m:d>
                    <m:r>
                      <a:rPr lang="en-US" altLang="zh-CN" sz="1600" b="0" i="0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 </m:t>
                    </m:r>
                    <m:r>
                      <a:rPr lang="zh-CN" altLang="zh-CN" sz="1600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Times New Roman" panose="02020603050405020304" pitchFamily="18" charset="0"/>
                      </a:rPr>
                      <m:t>←</m:t>
                    </m:r>
                    <m:r>
                      <a:rPr lang="en-US" altLang="zh-CN" sz="1600" b="0" i="0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6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𝑄</m:t>
                    </m:r>
                    <m:d>
                      <m:dPr>
                        <m:ctrlPr>
                          <a:rPr lang="zh-CN" altLang="zh-CN" sz="1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r>
                          <a:rPr lang="en-US" altLang="zh-CN" sz="1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𝑆</m:t>
                        </m:r>
                        <m:r>
                          <a:rPr lang="en-US" altLang="zh-CN" sz="1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,</m:t>
                        </m:r>
                        <m:r>
                          <a:rPr lang="en-US" altLang="zh-CN" sz="1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𝐴</m:t>
                        </m:r>
                      </m:e>
                    </m:d>
                    <m:r>
                      <a:rPr lang="en-US" altLang="zh-CN" sz="16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+</m:t>
                    </m:r>
                    <m:r>
                      <a:rPr lang="en-US" altLang="zh-CN" sz="16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𝛼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1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r>
                          <a:rPr lang="en-US" altLang="zh-CN" sz="1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𝑅</m:t>
                        </m:r>
                        <m:r>
                          <a:rPr lang="en-US" altLang="zh-CN" sz="1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+</m:t>
                        </m:r>
                        <m:r>
                          <a:rPr lang="en-US" altLang="zh-CN" sz="1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𝛾</m:t>
                        </m:r>
                        <m:func>
                          <m:funcPr>
                            <m:ctrlPr>
                              <a:rPr lang="zh-CN" altLang="zh-CN" sz="16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阿里巴巴普惠体 R" panose="00020600040101010101" pitchFamily="18" charset="-122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zh-CN" altLang="zh-CN" sz="1600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阿里巴巴普惠体 R" panose="00020600040101010101" pitchFamily="18" charset="-122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600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altLang="zh-CN" sz="1600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𝑎</m:t>
                                </m:r>
                              </m:lim>
                            </m:limLow>
                          </m:fName>
                          <m:e>
                            <m:r>
                              <a:rPr lang="en-US" altLang="zh-CN" sz="16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𝑄</m:t>
                            </m:r>
                          </m:e>
                        </m:func>
                        <m:d>
                          <m:dPr>
                            <m:ctrlPr>
                              <a:rPr lang="zh-CN" altLang="zh-CN" sz="16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阿里巴巴普惠体 R" panose="00020600040101010101" pitchFamily="18" charset="-12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sz="1600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阿里巴巴普惠体 R" panose="00020600040101010101" pitchFamily="18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𝑆</m:t>
                                </m:r>
                              </m:e>
                              <m:sup>
                                <m:r>
                                  <a:rPr lang="en-US" altLang="zh-CN" sz="1600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16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,</m:t>
                            </m:r>
                            <m:r>
                              <a:rPr lang="en-US" altLang="zh-CN" sz="16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𝑎</m:t>
                            </m:r>
                          </m:e>
                        </m:d>
                        <m:r>
                          <a:rPr lang="en-US" altLang="zh-CN" sz="1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−</m:t>
                        </m:r>
                        <m:r>
                          <a:rPr lang="en-US" altLang="zh-CN" sz="1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𝑄</m:t>
                        </m:r>
                        <m:d>
                          <m:dPr>
                            <m:ctrlPr>
                              <a:rPr lang="zh-CN" altLang="zh-CN" sz="16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阿里巴巴普惠体 R" panose="00020600040101010101" pitchFamily="18" charset="-122"/>
                              </a:rPr>
                            </m:ctrlPr>
                          </m:dPr>
                          <m:e>
                            <m:r>
                              <a:rPr lang="en-US" altLang="zh-CN" sz="16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𝑆</m:t>
                            </m:r>
                            <m:r>
                              <a:rPr lang="en-US" altLang="zh-CN" sz="16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,</m:t>
                            </m:r>
                            <m:r>
                              <a:rPr lang="en-US" altLang="zh-CN" sz="16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𝐴</m:t>
                            </m:r>
                          </m:e>
                        </m:d>
                      </m:e>
                    </m:d>
                  </m:oMath>
                </a14:m>
                <a:endParaRPr lang="en-US" altLang="zh-CN" sz="1600" kern="100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7D4FD308-7C0A-4D5C-8C51-6A46743F6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991" y="2396495"/>
                <a:ext cx="7136316" cy="3746610"/>
              </a:xfrm>
              <a:prstGeom prst="roundRect">
                <a:avLst>
                  <a:gd name="adj" fmla="val 5023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BB19E2E1-E4CB-4D63-A679-4E6EE009AD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9146" y="215900"/>
            <a:ext cx="2300514" cy="193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1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99974E6-A4D5-455A-96D6-2997ACEABC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91"/>
          <a:stretch/>
        </p:blipFill>
        <p:spPr>
          <a:xfrm>
            <a:off x="4258443" y="2006592"/>
            <a:ext cx="4669657" cy="375557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en-US" altLang="zh-CN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Dyna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5" name="文本占位符 3">
            <a:extLst>
              <a:ext uri="{FF2B5EF4-FFF2-40B4-BE49-F238E27FC236}">
                <a16:creationId xmlns:a16="http://schemas.microsoft.com/office/drawing/2014/main" id="{BA8BB5BE-7181-BE46-AD89-DA62294A69F2}"/>
              </a:ext>
            </a:extLst>
          </p:cNvPr>
          <p:cNvSpPr txBox="1">
            <a:spLocks/>
          </p:cNvSpPr>
          <p:nvPr/>
        </p:nvSpPr>
        <p:spPr>
          <a:xfrm>
            <a:off x="502444" y="1374739"/>
            <a:ext cx="1886795" cy="48503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举例 </a:t>
            </a:r>
            <a:r>
              <a:rPr lang="en-US" altLang="zh-CN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1: </a:t>
            </a:r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迷宫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8771E2D8-53A5-A047-94AF-55A3B43B4C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442" y="1938727"/>
                <a:ext cx="8137922" cy="41228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环境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/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4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个动作</a:t>
                </a: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(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上下左右</a:t>
                </a: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)</a:t>
                </a:r>
              </a:p>
              <a:p>
                <a:pPr lvl="1"/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碰到障碍物和边界静止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/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到达目标（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𝐺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），得到奖励</a:t>
                </a: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+1</a:t>
                </a:r>
              </a:p>
              <a:p>
                <a:pPr lvl="1"/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折扣因子 </a:t>
                </a: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0.95</a:t>
                </a:r>
              </a:p>
              <a:p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结果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/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横轴代表游戏轮数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/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纵轴代表到达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𝐺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花的时间步长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/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不同曲线代表采用不同的规划步长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/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规划步长越长，表现收敛越快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8771E2D8-53A5-A047-94AF-55A3B43B4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2" y="1938727"/>
                <a:ext cx="8137922" cy="4122860"/>
              </a:xfrm>
              <a:prstGeom prst="rect">
                <a:avLst/>
              </a:prstGeom>
              <a:blipFill>
                <a:blip r:embed="rId6"/>
                <a:stretch>
                  <a:fillRect l="-449" t="-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22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en-US" altLang="zh-CN" dirty="0"/>
              <a:t>Dyna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5" name="文本占位符 3">
            <a:extLst>
              <a:ext uri="{FF2B5EF4-FFF2-40B4-BE49-F238E27FC236}">
                <a16:creationId xmlns:a16="http://schemas.microsoft.com/office/drawing/2014/main" id="{BA8BB5BE-7181-BE46-AD89-DA62294A69F2}"/>
              </a:ext>
            </a:extLst>
          </p:cNvPr>
          <p:cNvSpPr txBox="1">
            <a:spLocks/>
          </p:cNvSpPr>
          <p:nvPr/>
        </p:nvSpPr>
        <p:spPr>
          <a:xfrm>
            <a:off x="502444" y="1374739"/>
            <a:ext cx="1700429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为什么更快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67C8C9B-6D52-46E9-BA14-684CBFDEF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93" y="2555043"/>
            <a:ext cx="7053214" cy="256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1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en-US" altLang="zh-CN" dirty="0"/>
              <a:t>Dyna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5" name="文本占位符 3">
            <a:extLst>
              <a:ext uri="{FF2B5EF4-FFF2-40B4-BE49-F238E27FC236}">
                <a16:creationId xmlns:a16="http://schemas.microsoft.com/office/drawing/2014/main" id="{BA8BB5BE-7181-BE46-AD89-DA62294A69F2}"/>
              </a:ext>
            </a:extLst>
          </p:cNvPr>
          <p:cNvSpPr txBox="1">
            <a:spLocks/>
          </p:cNvSpPr>
          <p:nvPr/>
        </p:nvSpPr>
        <p:spPr>
          <a:xfrm>
            <a:off x="502444" y="1374739"/>
            <a:ext cx="2402534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模型不准了怎么办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22E8ECEC-6231-40C3-B22C-F780871D8B63}"/>
              </a:ext>
            </a:extLst>
          </p:cNvPr>
          <p:cNvSpPr txBox="1">
            <a:spLocks/>
          </p:cNvSpPr>
          <p:nvPr/>
        </p:nvSpPr>
        <p:spPr>
          <a:xfrm>
            <a:off x="502442" y="1938727"/>
            <a:ext cx="8137922" cy="4122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环境是随机的，并且只观察到了有限的样本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模型使用了泛化性不好的函数估计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环境改变了，并且还没有被算法检测到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966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896513F-2D25-45B6-822B-59B2CF40E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509" y="1778591"/>
            <a:ext cx="5433888" cy="383911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en-US" altLang="zh-CN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Dyna</a:t>
            </a:r>
            <a:endParaRPr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5" name="文本占位符 3">
            <a:extLst>
              <a:ext uri="{FF2B5EF4-FFF2-40B4-BE49-F238E27FC236}">
                <a16:creationId xmlns:a16="http://schemas.microsoft.com/office/drawing/2014/main" id="{BA8BB5BE-7181-BE46-AD89-DA62294A69F2}"/>
              </a:ext>
            </a:extLst>
          </p:cNvPr>
          <p:cNvSpPr txBox="1">
            <a:spLocks/>
          </p:cNvSpPr>
          <p:nvPr/>
        </p:nvSpPr>
        <p:spPr>
          <a:xfrm>
            <a:off x="502444" y="1374741"/>
            <a:ext cx="2527083" cy="43590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举例</a:t>
            </a:r>
            <a:r>
              <a:rPr lang="en-US" altLang="zh-CN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1</a:t>
            </a:r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：阻碍迷宫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771E2D8-53A5-A047-94AF-55A3B43B4C5A}"/>
              </a:ext>
            </a:extLst>
          </p:cNvPr>
          <p:cNvSpPr txBox="1">
            <a:spLocks/>
          </p:cNvSpPr>
          <p:nvPr/>
        </p:nvSpPr>
        <p:spPr>
          <a:xfrm>
            <a:off x="502442" y="1938729"/>
            <a:ext cx="8137922" cy="3263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环境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:</a:t>
            </a:r>
          </a:p>
          <a:p>
            <a:pPr lvl="1"/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1000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步障碍向右移动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结果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:</a:t>
            </a:r>
          </a:p>
          <a:p>
            <a:pPr lvl="1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横轴代表时间步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纵轴代表累计的收益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Dyna-Q+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加了探索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4" name="文本占位符 3">
            <a:extLst>
              <a:ext uri="{FF2B5EF4-FFF2-40B4-BE49-F238E27FC236}">
                <a16:creationId xmlns:a16="http://schemas.microsoft.com/office/drawing/2014/main" id="{119BA6DC-75DE-49BC-B8AB-4F2BEC7ED98F}"/>
              </a:ext>
            </a:extLst>
          </p:cNvPr>
          <p:cNvSpPr txBox="1">
            <a:spLocks/>
          </p:cNvSpPr>
          <p:nvPr/>
        </p:nvSpPr>
        <p:spPr>
          <a:xfrm>
            <a:off x="490503" y="4493692"/>
            <a:ext cx="1574272" cy="43664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Dyna-Q+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内容占位符 2">
                <a:extLst>
                  <a:ext uri="{FF2B5EF4-FFF2-40B4-BE49-F238E27FC236}">
                    <a16:creationId xmlns:a16="http://schemas.microsoft.com/office/drawing/2014/main" id="{67E9FD7C-EE73-46EB-8FBF-ED408FD2CB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442" y="5049661"/>
                <a:ext cx="4383743" cy="13792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奖励更改为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𝒦</m:t>
                    </m:r>
                    <m:rad>
                      <m:radPr>
                        <m:deg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  <m:t>𝜏</m:t>
                        </m:r>
                      </m:e>
                    </m:rad>
                  </m:oMath>
                </a14:m>
                <a:endParaRPr lang="en-US" altLang="zh-CN" b="0" dirty="0">
                  <a:latin typeface="阿里巴巴普惠体 R" panose="00020600040101010101" pitchFamily="18" charset="-122"/>
                  <a:ea typeface="阿里巴巴普惠体 R" panose="00020600040101010101" pitchFamily="18" charset="-12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:</m:t>
                    </m:r>
                  </m:oMath>
                </a14:m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原来的奖励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𝒦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:</m:t>
                    </m:r>
                  </m:oMath>
                </a14:m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小的权重参数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:</m:t>
                    </m:r>
                  </m:oMath>
                </a14:m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某个</a:t>
                </a:r>
                <a:r>
                  <a:rPr lang="zh-CN" altLang="en-US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状态多久未到达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过了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15" name="内容占位符 2">
                <a:extLst>
                  <a:ext uri="{FF2B5EF4-FFF2-40B4-BE49-F238E27FC236}">
                    <a16:creationId xmlns:a16="http://schemas.microsoft.com/office/drawing/2014/main" id="{67E9FD7C-EE73-46EB-8FBF-ED408FD2C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2" y="5049661"/>
                <a:ext cx="4383743" cy="1379273"/>
              </a:xfrm>
              <a:prstGeom prst="rect">
                <a:avLst/>
              </a:prstGeom>
              <a:blipFill>
                <a:blip r:embed="rId6"/>
                <a:stretch>
                  <a:fillRect l="-833" t="-3965" b="-13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540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AC1AB5A6-2337-460D-9E9C-42B222906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959" y="2037138"/>
            <a:ext cx="5283915" cy="430016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en-US" altLang="zh-CN" dirty="0"/>
              <a:t>Dyna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5" name="文本占位符 3">
            <a:extLst>
              <a:ext uri="{FF2B5EF4-FFF2-40B4-BE49-F238E27FC236}">
                <a16:creationId xmlns:a16="http://schemas.microsoft.com/office/drawing/2014/main" id="{BA8BB5BE-7181-BE46-AD89-DA62294A69F2}"/>
              </a:ext>
            </a:extLst>
          </p:cNvPr>
          <p:cNvSpPr txBox="1">
            <a:spLocks/>
          </p:cNvSpPr>
          <p:nvPr/>
        </p:nvSpPr>
        <p:spPr>
          <a:xfrm>
            <a:off x="502444" y="1374740"/>
            <a:ext cx="2517847" cy="42503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举例</a:t>
            </a:r>
            <a:r>
              <a:rPr lang="en-US" altLang="zh-CN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2: </a:t>
            </a:r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捷径迷宫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771E2D8-53A5-A047-94AF-55A3B43B4C5A}"/>
              </a:ext>
            </a:extLst>
          </p:cNvPr>
          <p:cNvSpPr txBox="1">
            <a:spLocks/>
          </p:cNvSpPr>
          <p:nvPr/>
        </p:nvSpPr>
        <p:spPr>
          <a:xfrm>
            <a:off x="502442" y="1938728"/>
            <a:ext cx="8137922" cy="30838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环境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:</a:t>
            </a:r>
          </a:p>
          <a:p>
            <a:pPr lvl="1"/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3000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步出现捷径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结果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:</a:t>
            </a:r>
          </a:p>
          <a:p>
            <a:pPr lvl="1"/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Dyna-Q+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能够发现捷径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328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3C326D0B-7DAB-41B6-8030-2E4A18CC94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1" y="85844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3C326D0B-7DAB-41B6-8030-2E4A18CC9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91" y="85844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EC933494-1B63-4A32-964F-D05236799BA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857250"/>
            <a:ext cx="119063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3000" b="1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5E2DD1E-4FB6-4845-A769-BB029B6BFC13}"/>
              </a:ext>
            </a:extLst>
          </p:cNvPr>
          <p:cNvSpPr txBox="1"/>
          <p:nvPr/>
        </p:nvSpPr>
        <p:spPr>
          <a:xfrm>
            <a:off x="2275060" y="3786717"/>
            <a:ext cx="5887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规划与学习</a:t>
            </a:r>
            <a:r>
              <a:rPr lang="en-US" altLang="zh-CN" sz="4000" b="1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: </a:t>
            </a:r>
            <a:r>
              <a:rPr lang="zh-CN" altLang="en-US" sz="4000" b="1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采样方法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ED3DF7-FB71-425D-AFE0-12D254584D68}"/>
              </a:ext>
            </a:extLst>
          </p:cNvPr>
          <p:cNvSpPr txBox="1"/>
          <p:nvPr/>
        </p:nvSpPr>
        <p:spPr>
          <a:xfrm>
            <a:off x="2317728" y="4914628"/>
            <a:ext cx="588515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讲师：张伟楠 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– </a:t>
            </a:r>
            <a:r>
              <a:rPr lang="zh-CN" altLang="en-US" dirty="0">
                <a:solidFill>
                  <a:srgbClr val="00B0F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上海交通大学</a:t>
            </a:r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AF19614-4FCA-4B68-A235-E21E673742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0274" y="982391"/>
            <a:ext cx="3043451" cy="2561686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147B1FAD-1E50-453A-BDDB-9F0EBD66CFC8}"/>
              </a:ext>
            </a:extLst>
          </p:cNvPr>
          <p:cNvSpPr/>
          <p:nvPr/>
        </p:nvSpPr>
        <p:spPr>
          <a:xfrm>
            <a:off x="2975211" y="1574040"/>
            <a:ext cx="491319" cy="4913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560280F-DC47-4760-8378-386C9582686E}"/>
              </a:ext>
            </a:extLst>
          </p:cNvPr>
          <p:cNvGrpSpPr/>
          <p:nvPr/>
        </p:nvGrpSpPr>
        <p:grpSpPr>
          <a:xfrm>
            <a:off x="1445172" y="220687"/>
            <a:ext cx="6252461" cy="705019"/>
            <a:chOff x="1252024" y="2626710"/>
            <a:chExt cx="6252461" cy="705019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1E156EA-7975-4A1A-A05E-7FA671BD6CC1}"/>
                </a:ext>
              </a:extLst>
            </p:cNvPr>
            <p:cNvSpPr txBox="1"/>
            <p:nvPr/>
          </p:nvSpPr>
          <p:spPr>
            <a:xfrm>
              <a:off x="1252024" y="2827867"/>
              <a:ext cx="647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模型</a:t>
              </a:r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BEA8423C-FE2E-4844-8A10-125661BCA74C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 flipV="1">
              <a:off x="1899138" y="3008564"/>
              <a:ext cx="1046536" cy="396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5CD8EE9-F784-4A3A-9035-5B3BE334D8DF}"/>
                </a:ext>
              </a:extLst>
            </p:cNvPr>
            <p:cNvSpPr txBox="1"/>
            <p:nvPr/>
          </p:nvSpPr>
          <p:spPr>
            <a:xfrm>
              <a:off x="2945674" y="2685398"/>
              <a:ext cx="6471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模拟经验</a:t>
              </a:r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0D93F9EF-E927-4EE8-B85A-051853D9265E}"/>
                </a:ext>
              </a:extLst>
            </p:cNvPr>
            <p:cNvCxnSpPr>
              <a:cxnSpLocks/>
            </p:cNvCxnSpPr>
            <p:nvPr/>
          </p:nvCxnSpPr>
          <p:spPr>
            <a:xfrm>
              <a:off x="3592788" y="3012533"/>
              <a:ext cx="1046536" cy="13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8C6F605-F349-4CE7-A0EB-2A0704AA98B6}"/>
                </a:ext>
              </a:extLst>
            </p:cNvPr>
            <p:cNvSpPr txBox="1"/>
            <p:nvPr/>
          </p:nvSpPr>
          <p:spPr>
            <a:xfrm>
              <a:off x="4639324" y="2821962"/>
              <a:ext cx="10465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值函数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E219228-B876-4094-BFAB-8DE4B0549E10}"/>
                </a:ext>
              </a:extLst>
            </p:cNvPr>
            <p:cNvSpPr txBox="1"/>
            <p:nvPr/>
          </p:nvSpPr>
          <p:spPr>
            <a:xfrm>
              <a:off x="3792499" y="2626710"/>
              <a:ext cx="647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回溯</a:t>
              </a:r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059B6E88-44BC-4D82-AD35-368B5703AE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1413" y="2994057"/>
              <a:ext cx="1046536" cy="396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60CB0E8-E4EB-4C4E-AA72-8CC765C484C5}"/>
                </a:ext>
              </a:extLst>
            </p:cNvPr>
            <p:cNvSpPr txBox="1"/>
            <p:nvPr/>
          </p:nvSpPr>
          <p:spPr>
            <a:xfrm>
              <a:off x="6457949" y="2816311"/>
              <a:ext cx="10465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策略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46C1908-4D15-4AE5-9E98-65C671ECEAF1}"/>
                </a:ext>
              </a:extLst>
            </p:cNvPr>
            <p:cNvSpPr txBox="1"/>
            <p:nvPr/>
          </p:nvSpPr>
          <p:spPr>
            <a:xfrm>
              <a:off x="2098849" y="2626710"/>
              <a:ext cx="647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采样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907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8F67730D-4859-4E30-8F81-BB10FF47C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990F629C-C61E-4E63-96D5-2987C1721D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238" y="1516879"/>
            <a:ext cx="8137525" cy="1647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0" i="0" dirty="0">
                <a:effectLst/>
                <a:latin typeface="tahoma" panose="020B0604030504040204" pitchFamily="34" charset="0"/>
              </a:rPr>
              <a:t>“思想总是走在行动的前面，就好像闪电总是走在雷鸣之前。”</a:t>
            </a:r>
            <a:br>
              <a:rPr lang="en-US" altLang="zh-CN" b="0" i="0" dirty="0">
                <a:effectLst/>
                <a:latin typeface="tahoma" panose="020B0604030504040204" pitchFamily="34" charset="0"/>
              </a:rPr>
            </a:br>
            <a:br>
              <a:rPr lang="en-US" altLang="zh-CN" b="0" i="0" dirty="0">
                <a:effectLst/>
                <a:latin typeface="tahoma" panose="020B0604030504040204" pitchFamily="34" charset="0"/>
              </a:rPr>
            </a:br>
            <a:r>
              <a:rPr lang="zh-CN" altLang="en-US" b="0" i="0" dirty="0">
                <a:effectLst/>
                <a:latin typeface="tahoma" panose="020B0604030504040204" pitchFamily="34" charset="0"/>
              </a:rPr>
              <a:t>德国诗人海涅</a:t>
            </a:r>
            <a:endParaRPr lang="zh-CN" altLang="en-US" dirty="0"/>
          </a:p>
        </p:txBody>
      </p:sp>
      <p:pic>
        <p:nvPicPr>
          <p:cNvPr id="7170" name="Picture 2" descr="海因里希·海涅- 维基百科，自由的百科全书">
            <a:extLst>
              <a:ext uri="{FF2B5EF4-FFF2-40B4-BE49-F238E27FC236}">
                <a16:creationId xmlns:a16="http://schemas.microsoft.com/office/drawing/2014/main" id="{C1FB28E5-5373-40CA-B909-30E7849B4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307" y="3345786"/>
            <a:ext cx="1857375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EF29A6E-10DB-3462-7CF9-6DD2DB118888}"/>
              </a:ext>
            </a:extLst>
          </p:cNvPr>
          <p:cNvSpPr/>
          <p:nvPr/>
        </p:nvSpPr>
        <p:spPr>
          <a:xfrm>
            <a:off x="449943" y="6357035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000" dirty="0">
                <a:solidFill>
                  <a:srgbClr val="00B0F0"/>
                </a:solidFill>
              </a:rPr>
              <a:t>摘自俞凯</a:t>
            </a:r>
            <a:r>
              <a:rPr lang="en-US" altLang="zh-CN" sz="1000" dirty="0">
                <a:solidFill>
                  <a:srgbClr val="00B0F0"/>
                </a:solidFill>
              </a:rPr>
              <a:t>[</a:t>
            </a:r>
            <a:r>
              <a:rPr lang="zh-CN" altLang="en-US" sz="1000" dirty="0">
                <a:solidFill>
                  <a:srgbClr val="00B0F0"/>
                </a:solidFill>
              </a:rPr>
              <a:t>译</a:t>
            </a:r>
            <a:r>
              <a:rPr lang="en-US" altLang="zh-CN" sz="1000" dirty="0">
                <a:solidFill>
                  <a:srgbClr val="00B0F0"/>
                </a:solidFill>
              </a:rPr>
              <a:t>]《</a:t>
            </a:r>
            <a:r>
              <a:rPr lang="zh-CN" altLang="en-US" sz="1000" dirty="0">
                <a:solidFill>
                  <a:srgbClr val="00B0F0"/>
                </a:solidFill>
              </a:rPr>
              <a:t>强化学习</a:t>
            </a:r>
            <a:r>
              <a:rPr lang="en-US" altLang="zh-CN" sz="1000" dirty="0">
                <a:solidFill>
                  <a:srgbClr val="00B0F0"/>
                </a:solidFill>
              </a:rPr>
              <a:t>》</a:t>
            </a:r>
            <a:r>
              <a:rPr lang="zh-CN" altLang="en-US" sz="1000" dirty="0">
                <a:solidFill>
                  <a:srgbClr val="00B0F0"/>
                </a:solidFill>
              </a:rPr>
              <a:t>译者序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0AB7A274-7C4E-CEC3-02DF-C753887F66E8}"/>
              </a:ext>
            </a:extLst>
          </p:cNvPr>
          <p:cNvSpPr txBox="1">
            <a:spLocks/>
          </p:cNvSpPr>
          <p:nvPr/>
        </p:nvSpPr>
        <p:spPr>
          <a:xfrm>
            <a:off x="681738" y="535405"/>
            <a:ext cx="8137922" cy="49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zh-CN" altLang="en-US" dirty="0"/>
              <a:t>先规划后执行的思维方式</a:t>
            </a:r>
          </a:p>
        </p:txBody>
      </p:sp>
    </p:spTree>
    <p:extLst>
      <p:ext uri="{BB962C8B-B14F-4D97-AF65-F5344CB8AC3E}">
        <p14:creationId xmlns:p14="http://schemas.microsoft.com/office/powerpoint/2010/main" val="299779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4480C692-B31A-0344-BFAA-BF8D473C02A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3296A87F-F951-AE48-9C79-1BD310D19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99300" y="2458950"/>
            <a:ext cx="3441065" cy="407781"/>
          </a:xfrm>
        </p:spPr>
        <p:txBody>
          <a:bodyPr anchor="ctr" anchorCtr="0">
            <a:normAutofit lnSpcReduction="10000"/>
          </a:bodyPr>
          <a:lstStyle/>
          <a:p>
            <a:pPr algn="l"/>
            <a:r>
              <a:rPr kumimoji="1" lang="zh-CN" altLang="en-US" dirty="0"/>
              <a:t>优先级采样</a:t>
            </a:r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5724F0BF-53A1-8C4C-AD42-0E17F053D77A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428196" y="2424660"/>
            <a:ext cx="636022" cy="407781"/>
          </a:xfrm>
        </p:spPr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6CFF8168-52EA-4041-999C-A03781529AD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199300" y="3237651"/>
            <a:ext cx="3441065" cy="407781"/>
          </a:xfrm>
        </p:spPr>
        <p:txBody>
          <a:bodyPr anchor="ctr" anchorCtr="0">
            <a:normAutofit lnSpcReduction="10000"/>
          </a:bodyPr>
          <a:lstStyle/>
          <a:p>
            <a:pPr algn="l"/>
            <a:r>
              <a:rPr kumimoji="1" lang="zh-CN" altLang="en-US" dirty="0"/>
              <a:t>期望更新和采样更新</a:t>
            </a:r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3A06AF6E-4CC5-1448-8068-D29DC14654CF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428196" y="3203361"/>
            <a:ext cx="636022" cy="407781"/>
          </a:xfrm>
        </p:spPr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15" name="文本占位符 5">
            <a:extLst>
              <a:ext uri="{FF2B5EF4-FFF2-40B4-BE49-F238E27FC236}">
                <a16:creationId xmlns:a16="http://schemas.microsoft.com/office/drawing/2014/main" id="{4CCFA1BF-34CB-604A-B62B-AB839F515540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199300" y="4016352"/>
            <a:ext cx="3441065" cy="407781"/>
          </a:xfrm>
        </p:spPr>
        <p:txBody>
          <a:bodyPr anchor="ctr" anchorCtr="0">
            <a:normAutofit lnSpcReduction="10000"/>
          </a:bodyPr>
          <a:lstStyle/>
          <a:p>
            <a:pPr algn="l"/>
            <a:r>
              <a:rPr kumimoji="1" lang="zh-CN" altLang="en-US" dirty="0"/>
              <a:t>轨迹采样</a:t>
            </a:r>
          </a:p>
        </p:txBody>
      </p:sp>
      <p:sp>
        <p:nvSpPr>
          <p:cNvPr id="16" name="文本占位符 6">
            <a:extLst>
              <a:ext uri="{FF2B5EF4-FFF2-40B4-BE49-F238E27FC236}">
                <a16:creationId xmlns:a16="http://schemas.microsoft.com/office/drawing/2014/main" id="{B5892E99-D5CB-BA43-A1FD-4A7C92535127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4428196" y="3982062"/>
            <a:ext cx="636022" cy="407781"/>
          </a:xfrm>
        </p:spPr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276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ED7A6E5-F88E-074E-9942-AB83ECAE9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49" y="6240464"/>
            <a:ext cx="2182416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1077145-4420-9747-A7A2-CFD20A9E7E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优先级采样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D3F19C4E-1904-4A45-8CBB-D75A333F7C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181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常用的采样</a:t>
            </a:r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方法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771E2D8-53A5-A047-94AF-55A3B43B4C5A}"/>
              </a:ext>
            </a:extLst>
          </p:cNvPr>
          <p:cNvSpPr txBox="1">
            <a:spLocks/>
          </p:cNvSpPr>
          <p:nvPr/>
        </p:nvSpPr>
        <p:spPr>
          <a:xfrm>
            <a:off x="502443" y="1497825"/>
            <a:ext cx="8137922" cy="1121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均匀随机采样</a:t>
            </a:r>
            <a:endParaRPr lang="en-US" altLang="zh-CN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r>
              <a:rPr lang="zh-CN" altLang="en-US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模拟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的经验和更新应集中在一些特殊的状态动作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07A42EF-B5DD-4387-8201-26A192B70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213" y="3962669"/>
            <a:ext cx="4012560" cy="2600734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9DA7BF7-5A22-4C98-8E91-9B9B61A47AE6}"/>
              </a:ext>
            </a:extLst>
          </p:cNvPr>
          <p:cNvCxnSpPr/>
          <p:nvPr/>
        </p:nvCxnSpPr>
        <p:spPr>
          <a:xfrm flipH="1">
            <a:off x="5802923" y="4452425"/>
            <a:ext cx="829994" cy="1266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C20A4AD-91DC-47D6-BBB3-9DC70F4A02FA}"/>
              </a:ext>
            </a:extLst>
          </p:cNvPr>
          <p:cNvCxnSpPr>
            <a:cxnSpLocks/>
          </p:cNvCxnSpPr>
          <p:nvPr/>
        </p:nvCxnSpPr>
        <p:spPr>
          <a:xfrm>
            <a:off x="3450919" y="3516589"/>
            <a:ext cx="317873" cy="6966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B2A992D-4A22-4812-959B-B66154ACB0F4}"/>
                  </a:ext>
                </a:extLst>
              </p:cNvPr>
              <p:cNvSpPr txBox="1"/>
              <p:nvPr/>
            </p:nvSpPr>
            <p:spPr>
              <a:xfrm>
                <a:off x="2768358" y="3185631"/>
                <a:ext cx="26502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useless(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 0←0+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∗0)</m:t>
                    </m:r>
                  </m:oMath>
                </a14:m>
                <a:endParaRPr lang="zh-CN" altLang="en-US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B2A992D-4A22-4812-959B-B66154ACB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358" y="3185631"/>
                <a:ext cx="2650269" cy="369332"/>
              </a:xfrm>
              <a:prstGeom prst="rect">
                <a:avLst/>
              </a:prstGeom>
              <a:blipFill>
                <a:blip r:embed="rId7"/>
                <a:stretch>
                  <a:fillRect l="-1839" t="-8333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A573C72A-7E0D-45BB-BFCC-2F2EF97EFE89}"/>
                  </a:ext>
                </a:extLst>
              </p:cNvPr>
              <p:cNvSpPr txBox="1"/>
              <p:nvPr/>
            </p:nvSpPr>
            <p:spPr>
              <a:xfrm>
                <a:off x="6632917" y="4267759"/>
                <a:ext cx="24477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useful(1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←1+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∗0</m:t>
                    </m:r>
                  </m:oMath>
                </a14:m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)</a:t>
                </a:r>
                <a:endParaRPr lang="zh-CN" altLang="en-US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A573C72A-7E0D-45BB-BFCC-2F2EF97EF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2917" y="4267759"/>
                <a:ext cx="2447778" cy="369332"/>
              </a:xfrm>
              <a:prstGeom prst="rect">
                <a:avLst/>
              </a:prstGeom>
              <a:blipFill>
                <a:blip r:embed="rId8"/>
                <a:stretch>
                  <a:fillRect l="-1990" t="-6557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6185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更好的采样方法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771E2D8-53A5-A047-94AF-55A3B43B4C5A}"/>
              </a:ext>
            </a:extLst>
          </p:cNvPr>
          <p:cNvSpPr txBox="1">
            <a:spLocks/>
          </p:cNvSpPr>
          <p:nvPr/>
        </p:nvSpPr>
        <p:spPr>
          <a:xfrm>
            <a:off x="502442" y="1938728"/>
            <a:ext cx="8137922" cy="827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06B587DD-06F0-453A-9DE4-48AB9495C180}"/>
              </a:ext>
            </a:extLst>
          </p:cNvPr>
          <p:cNvSpPr txBox="1">
            <a:spLocks/>
          </p:cNvSpPr>
          <p:nvPr/>
        </p:nvSpPr>
        <p:spPr>
          <a:xfrm>
            <a:off x="502442" y="1294228"/>
            <a:ext cx="6944563" cy="2491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后</a:t>
            </a:r>
            <a:r>
              <a:rPr lang="zh-CN" altLang="en-US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向聚焦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（</a:t>
            </a:r>
            <a:r>
              <a:rPr lang="en-US" altLang="zh-CN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backward focusing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）</a:t>
            </a:r>
            <a:r>
              <a:rPr lang="en-US" altLang="zh-CN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: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很多状态的值发生变化带动前继状态的值发生变化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有的值改变很多，有的改变很少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因此需要根据紧急程度，给这些更新设置优先度进行更新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5" name="文本占位符 3">
            <a:extLst>
              <a:ext uri="{FF2B5EF4-FFF2-40B4-BE49-F238E27FC236}">
                <a16:creationId xmlns:a16="http://schemas.microsoft.com/office/drawing/2014/main" id="{06B8DB41-0122-4357-9E38-F64CEC891C79}"/>
              </a:ext>
            </a:extLst>
          </p:cNvPr>
          <p:cNvSpPr txBox="1">
            <a:spLocks/>
          </p:cNvSpPr>
          <p:nvPr/>
        </p:nvSpPr>
        <p:spPr>
          <a:xfrm>
            <a:off x="502442" y="3636333"/>
            <a:ext cx="2278863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优先级采样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内容占位符 2">
                <a:extLst>
                  <a:ext uri="{FF2B5EF4-FFF2-40B4-BE49-F238E27FC236}">
                    <a16:creationId xmlns:a16="http://schemas.microsoft.com/office/drawing/2014/main" id="{DE2D63D2-2735-4A4B-BF49-757BA7EDB9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568" y="4237568"/>
                <a:ext cx="8262729" cy="13262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设置优先级更新队列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/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根据值改变的幅度定义优先级：</a:t>
                </a:r>
                <a14:m>
                  <m:oMath xmlns:m="http://schemas.openxmlformats.org/officeDocument/2006/math">
                    <m:r>
                      <a:rPr lang="en-US" altLang="zh-CN" i="1" kern="10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zh-CN" altLang="zh-CN" kern="10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Times New Roman" panose="02020603050405020304" pitchFamily="18" charset="0"/>
                      </a:rPr>
                      <m:t>←</m:t>
                    </m:r>
                    <m:d>
                      <m:dPr>
                        <m:begChr m:val="|"/>
                        <m:endChr m:val="|"/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𝑅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+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𝛾</m:t>
                        </m:r>
                        <m:func>
                          <m:func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阿里巴巴普惠体 R" panose="00020600040101010101" pitchFamily="18" charset="-122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阿里巴巴普惠体 R" panose="00020600040101010101" pitchFamily="18" charset="-122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kern="100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𝑎</m:t>
                                </m:r>
                              </m:lim>
                            </m:limLow>
                          </m:fName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𝑄</m:t>
                            </m:r>
                          </m:e>
                        </m:func>
                        <m:d>
                          <m:d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阿里巴巴普惠体 R" panose="00020600040101010101" pitchFamily="18" charset="-12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阿里巴巴普惠体 R" panose="00020600040101010101" pitchFamily="18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𝑆</m:t>
                                </m:r>
                              </m:e>
                              <m:sup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,</m:t>
                            </m:r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𝑎</m:t>
                            </m:r>
                          </m:e>
                        </m:d>
                        <m:r>
                          <a:rPr lang="en-US" altLang="zh-CN" i="1" kern="10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−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𝑄</m:t>
                        </m:r>
                        <m:d>
                          <m:d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阿里巴巴普惠体 R" panose="00020600040101010101" pitchFamily="18" charset="-122"/>
                              </a:rPr>
                            </m:ctrlPr>
                          </m:d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𝑆</m:t>
                            </m:r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,</m:t>
                            </m:r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𝐴</m:t>
                            </m:r>
                          </m:e>
                        </m:d>
                      </m:e>
                    </m:d>
                  </m:oMath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16" name="内容占位符 2">
                <a:extLst>
                  <a:ext uri="{FF2B5EF4-FFF2-40B4-BE49-F238E27FC236}">
                    <a16:creationId xmlns:a16="http://schemas.microsoft.com/office/drawing/2014/main" id="{DE2D63D2-2735-4A4B-BF49-757BA7EDB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68" y="4237568"/>
                <a:ext cx="8262729" cy="1326204"/>
              </a:xfrm>
              <a:prstGeom prst="rect">
                <a:avLst/>
              </a:prstGeom>
              <a:blipFill>
                <a:blip r:embed="rId6"/>
                <a:stretch>
                  <a:fillRect l="-442" t="-2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3516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-49236"/>
            <a:ext cx="8137922" cy="1028699"/>
          </a:xfrm>
        </p:spPr>
        <p:txBody>
          <a:bodyPr/>
          <a:lstStyle/>
          <a:p>
            <a:r>
              <a:rPr lang="zh-CN" altLang="en-US" dirty="0"/>
              <a:t>优先级采样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771E2D8-53A5-A047-94AF-55A3B43B4C5A}"/>
              </a:ext>
            </a:extLst>
          </p:cNvPr>
          <p:cNvSpPr txBox="1">
            <a:spLocks/>
          </p:cNvSpPr>
          <p:nvPr/>
        </p:nvSpPr>
        <p:spPr>
          <a:xfrm>
            <a:off x="502442" y="1938728"/>
            <a:ext cx="8137922" cy="827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F4A4A443-056D-44C3-BCD7-0209BC8865F2}"/>
                  </a:ext>
                </a:extLst>
              </p:cNvPr>
              <p:cNvSpPr/>
              <p:nvPr/>
            </p:nvSpPr>
            <p:spPr>
              <a:xfrm>
                <a:off x="843520" y="1583782"/>
                <a:ext cx="6893714" cy="4368008"/>
              </a:xfrm>
              <a:prstGeom prst="roundRect">
                <a:avLst>
                  <a:gd name="adj" fmla="val 7363"/>
                </a:avLst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0"/>
                  </a:spcAft>
                </a:pPr>
                <a:r>
                  <a:rPr lang="zh-CN" altLang="en-US" sz="1400" dirty="0">
                    <a:solidFill>
                      <a:schemeClr val="tx1"/>
                    </a:solidFill>
                    <a:ea typeface="阿里巴巴普惠体 B" panose="00020600040101010101"/>
                  </a:rPr>
                  <a:t>算法</a:t>
                </a:r>
                <a:r>
                  <a:rPr lang="en-US" altLang="zh-CN" sz="1400" dirty="0">
                    <a:solidFill>
                      <a:schemeClr val="tx1"/>
                    </a:solidFill>
                    <a:ea typeface="阿里巴巴普惠体 B" panose="00020600040101010101"/>
                  </a:rPr>
                  <a:t>: </a:t>
                </a:r>
                <a:r>
                  <a:rPr lang="zh-CN" altLang="en-US" sz="1400" dirty="0">
                    <a:solidFill>
                      <a:schemeClr val="tx1"/>
                    </a:solidFill>
                    <a:ea typeface="阿里巴巴普惠体 B" panose="00020600040101010101"/>
                  </a:rPr>
                  <a:t>确定性环境中的优先级采样</a:t>
                </a:r>
                <a:endParaRPr lang="en-US" altLang="zh-CN" sz="1400" dirty="0">
                  <a:solidFill>
                    <a:schemeClr val="tx1"/>
                  </a:solidFill>
                  <a:ea typeface="阿里巴巴普惠体 B" panose="00020600040101010101"/>
                </a:endParaRPr>
              </a:p>
              <a:p>
                <a:pPr>
                  <a:spcAft>
                    <a:spcPts val="0"/>
                  </a:spcAft>
                </a:pPr>
                <a:r>
                  <a:rPr lang="zh-CN" altLang="en-US" sz="14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对于所有的</a:t>
                </a:r>
                <a14:m>
                  <m:oMath xmlns:m="http://schemas.openxmlformats.org/officeDocument/2006/math">
                    <m:r>
                      <a:rPr lang="en-US" altLang="zh-CN" sz="14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𝑠</m:t>
                    </m:r>
                    <m:r>
                      <a:rPr lang="zh-CN" altLang="zh-CN" sz="1400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14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𝒮</m:t>
                    </m:r>
                  </m:oMath>
                </a14:m>
                <a:r>
                  <a:rPr lang="zh-CN" altLang="zh-CN" sz="14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4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𝑎</m:t>
                    </m:r>
                    <m:r>
                      <a:rPr lang="zh-CN" altLang="zh-CN" sz="1400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14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𝒜</m:t>
                    </m:r>
                    <m:d>
                      <m:dPr>
                        <m:ctrlPr>
                          <a:rPr lang="zh-CN" altLang="zh-CN" sz="14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r>
                          <a:rPr lang="en-US" altLang="zh-CN" sz="14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𝑆</m:t>
                        </m:r>
                      </m:e>
                    </m:d>
                    <m:r>
                      <a:rPr lang="zh-CN" altLang="en-US" sz="14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，</m:t>
                    </m:r>
                  </m:oMath>
                </a14:m>
                <a:r>
                  <a:rPr lang="zh-CN" altLang="en-US" sz="14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初始化值函数</a:t>
                </a:r>
                <a14:m>
                  <m:oMath xmlns:m="http://schemas.openxmlformats.org/officeDocument/2006/math">
                    <m:r>
                      <a:rPr lang="en-US" altLang="zh-CN" sz="14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𝑄</m:t>
                    </m:r>
                    <m:r>
                      <a:rPr lang="en-US" altLang="zh-CN" sz="14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(</m:t>
                    </m:r>
                    <m:r>
                      <a:rPr lang="en-US" altLang="zh-CN" sz="14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𝑠</m:t>
                    </m:r>
                    <m:r>
                      <a:rPr lang="en-US" altLang="zh-CN" sz="14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,</m:t>
                    </m:r>
                    <m:r>
                      <a:rPr lang="en-US" altLang="zh-CN" sz="14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𝑎</m:t>
                    </m:r>
                    <m:r>
                      <a:rPr lang="en-US" altLang="zh-CN" sz="14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)</m:t>
                    </m:r>
                  </m:oMath>
                </a14:m>
                <a:r>
                  <a:rPr lang="zh-CN" altLang="en-US" sz="14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和模</a:t>
                </a:r>
                <a14:m>
                  <m:oMath xmlns:m="http://schemas.openxmlformats.org/officeDocument/2006/math">
                    <m:r>
                      <a:rPr lang="en-US" altLang="zh-CN" sz="1400" b="0" i="0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 </m:t>
                    </m:r>
                    <m:r>
                      <a:rPr lang="en-US" altLang="zh-CN" sz="14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𝑀𝑜𝑑𝑒𝑙</m:t>
                    </m:r>
                    <m:r>
                      <a:rPr lang="en-US" altLang="zh-CN" sz="14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(</m:t>
                    </m:r>
                    <m:r>
                      <a:rPr lang="en-US" altLang="zh-CN" sz="14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𝑠</m:t>
                    </m:r>
                    <m:r>
                      <a:rPr lang="en-US" altLang="zh-CN" sz="14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,</m:t>
                    </m:r>
                    <m:r>
                      <a:rPr lang="en-US" altLang="zh-CN" sz="14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𝑎</m:t>
                    </m:r>
                    <m:r>
                      <a:rPr lang="en-US" altLang="zh-CN" sz="14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)</m:t>
                    </m:r>
                    <m:r>
                      <a:rPr lang="zh-CN" altLang="en-US" sz="14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；</m:t>
                    </m:r>
                    <m:r>
                      <a:rPr lang="zh-CN" altLang="en-US" sz="140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初始化</m:t>
                    </m:r>
                    <m:r>
                      <a:rPr lang="zh-CN" altLang="en-US" sz="14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优先级</m:t>
                    </m:r>
                  </m:oMath>
                </a14:m>
                <a:r>
                  <a:rPr lang="zh-CN" altLang="en-US" sz="14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队列</a:t>
                </a:r>
                <a14:m>
                  <m:oMath xmlns:m="http://schemas.openxmlformats.org/officeDocument/2006/math">
                    <m:r>
                      <a:rPr lang="en-US" altLang="zh-CN" sz="1400" b="0" i="1" kern="1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𝑃𝑄𝑢𝑒𝑢𝑒</m:t>
                    </m:r>
                  </m:oMath>
                </a14:m>
                <a:r>
                  <a:rPr lang="zh-CN" altLang="en-US" sz="14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为空</a:t>
                </a:r>
                <a:endParaRPr lang="en-US" altLang="zh-CN" sz="1400" kern="100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zh-CN" altLang="zh-CN" sz="14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重复以下步骤</a:t>
                </a:r>
                <a:r>
                  <a:rPr lang="en-US" altLang="zh-CN" sz="14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:</a:t>
                </a:r>
                <a:endParaRPr lang="zh-CN" altLang="zh-CN" sz="1400" kern="100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800100" lvl="1" indent="-342900" algn="just">
                  <a:buFont typeface="+mj-lt"/>
                  <a:buAutoNum type="arabicPeriod"/>
                </a:pPr>
                <a:r>
                  <a:rPr lang="zh-CN" altLang="en-US" sz="1400" kern="100" dirty="0">
                    <a:solidFill>
                      <a:schemeClr val="tx1"/>
                    </a:solidFill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14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𝑆</m:t>
                    </m:r>
                    <m:r>
                      <a:rPr lang="en-US" altLang="zh-CN" sz="14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←</m:t>
                    </m:r>
                    <m:r>
                      <a:rPr lang="zh-CN" altLang="en-US" sz="14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当前</m:t>
                    </m:r>
                  </m:oMath>
                </a14:m>
                <a:r>
                  <a:rPr lang="zh-CN" altLang="en-US" sz="14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（非终止）状态</a:t>
                </a:r>
                <a:endParaRPr lang="en-US" altLang="zh-CN" sz="1400" kern="100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800100" lvl="1" indent="-342900" algn="just">
                  <a:buFont typeface="+mj-lt"/>
                  <a:buAutoNum type="arabicPeriod"/>
                </a:pPr>
                <a:r>
                  <a:rPr lang="zh-CN" altLang="en-US" sz="14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14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𝐴</m:t>
                    </m:r>
                    <m:r>
                      <a:rPr lang="en-US" altLang="zh-CN" sz="14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←</m:t>
                    </m:r>
                    <m:r>
                      <a:rPr lang="en-US" altLang="zh-CN" sz="140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𝜖</m:t>
                    </m:r>
                  </m:oMath>
                </a14:m>
                <a:r>
                  <a:rPr lang="en-US" altLang="zh-CN" sz="14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-greedy</a:t>
                </a:r>
                <a14:m>
                  <m:oMath xmlns:m="http://schemas.openxmlformats.org/officeDocument/2006/math">
                    <m:r>
                      <a:rPr lang="en-US" altLang="zh-CN" sz="14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(</m:t>
                    </m:r>
                    <m:r>
                      <a:rPr lang="en-US" altLang="zh-CN" sz="14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𝑆</m:t>
                    </m:r>
                    <m:r>
                      <a:rPr lang="en-US" altLang="zh-CN" sz="14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,</m:t>
                    </m:r>
                    <m:r>
                      <a:rPr lang="en-US" altLang="zh-CN" sz="14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𝑄</m:t>
                    </m:r>
                    <m:r>
                      <a:rPr lang="en-US" altLang="zh-CN" sz="14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)</m:t>
                    </m:r>
                  </m:oMath>
                </a14:m>
                <a:endParaRPr lang="zh-CN" altLang="zh-CN" sz="1400" kern="100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800100" lvl="1" indent="-342900" algn="just">
                  <a:buFont typeface="+mj-lt"/>
                  <a:buAutoNum type="arabicPeriod"/>
                </a:pPr>
                <a:r>
                  <a:rPr lang="zh-CN" altLang="en-US" sz="14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做动作</a:t>
                </a:r>
                <a14:m>
                  <m:oMath xmlns:m="http://schemas.openxmlformats.org/officeDocument/2006/math">
                    <m:r>
                      <a:rPr lang="en-US" altLang="zh-CN" sz="14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𝐴</m:t>
                    </m:r>
                  </m:oMath>
                </a14:m>
                <a:r>
                  <a:rPr lang="zh-CN" altLang="en-US" sz="14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；得到奖励</a:t>
                </a:r>
                <a14:m>
                  <m:oMath xmlns:m="http://schemas.openxmlformats.org/officeDocument/2006/math">
                    <m:r>
                      <a:rPr lang="en-US" altLang="zh-CN" sz="14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𝑅</m:t>
                    </m:r>
                    <m:r>
                      <a:rPr lang="zh-CN" altLang="en-US" sz="14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和</m:t>
                    </m:r>
                  </m:oMath>
                </a14:m>
                <a:r>
                  <a:rPr lang="zh-CN" altLang="en-US" sz="14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状态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4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阿里巴巴普惠体 R" panose="00020600040101010101" pitchFamily="18" charset="-122"/>
                          </a:rPr>
                        </m:ctrlPr>
                      </m:sSupPr>
                      <m:e>
                        <m:r>
                          <a:rPr lang="en-US" altLang="zh-CN" sz="14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𝑆</m:t>
                        </m:r>
                      </m:e>
                      <m:sup>
                        <m:r>
                          <a:rPr lang="en-US" altLang="zh-CN" sz="14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CN" sz="1400" kern="100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800100" lvl="1" indent="-342900" algn="just">
                  <a:buFont typeface="+mj-lt"/>
                  <a:buAutoNum type="arabicPeriod"/>
                </a:pPr>
                <a:r>
                  <a:rPr lang="zh-CN" altLang="en-US" sz="14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14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zh-CN" altLang="zh-CN" sz="1400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Times New Roman" panose="02020603050405020304" pitchFamily="18" charset="0"/>
                      </a:rPr>
                      <m:t>←</m:t>
                    </m:r>
                    <m:d>
                      <m:dPr>
                        <m:begChr m:val="|"/>
                        <m:endChr m:val="|"/>
                        <m:ctrlPr>
                          <a:rPr lang="zh-CN" altLang="zh-CN" sz="14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r>
                          <a:rPr lang="en-US" altLang="zh-CN" sz="14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𝑅</m:t>
                        </m:r>
                        <m:r>
                          <a:rPr lang="en-US" altLang="zh-CN" sz="14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+</m:t>
                        </m:r>
                        <m:r>
                          <a:rPr lang="en-US" altLang="zh-CN" sz="14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𝛾</m:t>
                        </m:r>
                        <m:func>
                          <m:funcPr>
                            <m:ctrlPr>
                              <a:rPr lang="zh-CN" altLang="zh-CN" sz="14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阿里巴巴普惠体 R" panose="00020600040101010101" pitchFamily="18" charset="-122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zh-CN" altLang="zh-CN" sz="1400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阿里巴巴普惠体 R" panose="00020600040101010101" pitchFamily="18" charset="-122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400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altLang="zh-CN" sz="1400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𝑎</m:t>
                                </m:r>
                              </m:lim>
                            </m:limLow>
                          </m:fName>
                          <m:e>
                            <m:r>
                              <a:rPr lang="en-US" altLang="zh-CN" sz="14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𝑄</m:t>
                            </m:r>
                          </m:e>
                        </m:func>
                        <m:d>
                          <m:dPr>
                            <m:ctrlPr>
                              <a:rPr lang="zh-CN" altLang="zh-CN" sz="14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阿里巴巴普惠体 R" panose="00020600040101010101" pitchFamily="18" charset="-12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sz="1400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阿里巴巴普惠体 R" panose="00020600040101010101" pitchFamily="18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400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𝑆</m:t>
                                </m:r>
                              </m:e>
                              <m:sup>
                                <m:r>
                                  <a:rPr lang="en-US" altLang="zh-CN" sz="1400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14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,</m:t>
                            </m:r>
                            <m:r>
                              <a:rPr lang="en-US" altLang="zh-CN" sz="14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𝑎</m:t>
                            </m:r>
                          </m:e>
                        </m:d>
                        <m:r>
                          <a:rPr lang="en-US" altLang="zh-CN" sz="14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−</m:t>
                        </m:r>
                        <m:r>
                          <a:rPr lang="en-US" altLang="zh-CN" sz="14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𝑄</m:t>
                        </m:r>
                        <m:d>
                          <m:dPr>
                            <m:ctrlPr>
                              <a:rPr lang="zh-CN" altLang="zh-CN" sz="14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阿里巴巴普惠体 R" panose="00020600040101010101" pitchFamily="18" charset="-122"/>
                              </a:rPr>
                            </m:ctrlPr>
                          </m:dPr>
                          <m:e>
                            <m:r>
                              <a:rPr lang="en-US" altLang="zh-CN" sz="14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𝑆</m:t>
                            </m:r>
                            <m:r>
                              <a:rPr lang="en-US" altLang="zh-CN" sz="14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,</m:t>
                            </m:r>
                            <m:r>
                              <a:rPr lang="en-US" altLang="zh-CN" sz="14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𝐴</m:t>
                            </m:r>
                          </m:e>
                        </m:d>
                      </m:e>
                    </m:d>
                  </m:oMath>
                </a14:m>
                <a:endParaRPr lang="en-US" altLang="zh-CN" sz="1400" kern="100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800100" lvl="1" indent="-342900" algn="just">
                  <a:buFont typeface="+mj-lt"/>
                  <a:buAutoNum type="arabicPeriod"/>
                </a:pPr>
                <a:r>
                  <a:rPr lang="zh-CN" altLang="en-US" sz="14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14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𝑃</m:t>
                    </m:r>
                    <m:r>
                      <a:rPr lang="en-US" altLang="zh-CN" sz="14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&gt;</m:t>
                    </m:r>
                    <m:r>
                      <a:rPr lang="en-US" altLang="zh-CN" sz="14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𝜃</m:t>
                    </m:r>
                  </m:oMath>
                </a14:m>
                <a:r>
                  <a:rPr lang="en-US" altLang="zh-CN" sz="14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,</a:t>
                </a:r>
                <a:r>
                  <a:rPr lang="zh-CN" altLang="en-US" sz="14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将</a:t>
                </a:r>
                <a14:m>
                  <m:oMath xmlns:m="http://schemas.openxmlformats.org/officeDocument/2006/math">
                    <m:r>
                      <a:rPr lang="en-US" altLang="zh-CN" sz="14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𝑆</m:t>
                    </m:r>
                    <m:r>
                      <a:rPr lang="en-US" altLang="zh-CN" sz="14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,</m:t>
                    </m:r>
                    <m:r>
                      <a:rPr lang="en-US" altLang="zh-CN" sz="14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𝐴</m:t>
                    </m:r>
                    <m:r>
                      <a:rPr lang="zh-CN" altLang="en-US" sz="14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以</m:t>
                    </m:r>
                  </m:oMath>
                </a14:m>
                <a:r>
                  <a:rPr lang="zh-CN" altLang="en-US" sz="14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优先级</a:t>
                </a:r>
                <a14:m>
                  <m:oMath xmlns:m="http://schemas.openxmlformats.org/officeDocument/2006/math">
                    <m:r>
                      <a:rPr lang="en-US" altLang="zh-CN" sz="1400" b="0" i="1" kern="1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𝑃</m:t>
                    </m:r>
                  </m:oMath>
                </a14:m>
                <a:r>
                  <a:rPr lang="zh-CN" altLang="en-US" sz="14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插入</a:t>
                </a:r>
                <a14:m>
                  <m:oMath xmlns:m="http://schemas.openxmlformats.org/officeDocument/2006/math">
                    <m:r>
                      <a:rPr lang="en-US" altLang="zh-CN" sz="1400" i="1" kern="1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𝑃𝑄𝑢𝑒𝑢𝑒</m:t>
                    </m:r>
                  </m:oMath>
                </a14:m>
                <a:endParaRPr lang="zh-CN" altLang="zh-CN" sz="1400" kern="100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800100" lvl="1" indent="-342900" algn="just">
                  <a:buFont typeface="+mj-lt"/>
                  <a:buAutoNum type="arabicPeriod"/>
                </a:pPr>
                <a:r>
                  <a:rPr lang="zh-CN" altLang="en-US" sz="14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重复以下步骤</a:t>
                </a:r>
                <a:r>
                  <a:rPr lang="en-US" altLang="zh-CN" sz="14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n</a:t>
                </a:r>
                <a:r>
                  <a:rPr lang="zh-CN" altLang="en-US" sz="14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次</a:t>
                </a:r>
                <a:r>
                  <a:rPr lang="en-US" altLang="zh-CN" sz="14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:</a:t>
                </a:r>
              </a:p>
              <a:p>
                <a:pPr marL="1257300" lvl="2" indent="-342900" algn="just">
                  <a:buAutoNum type="alphaLcPeriod"/>
                </a:pPr>
                <a:r>
                  <a:rPr lang="zh-CN" altLang="en-US" sz="14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14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𝑆</m:t>
                    </m:r>
                    <m:r>
                      <a:rPr lang="en-US" altLang="zh-CN" sz="14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,</m:t>
                    </m:r>
                    <m:r>
                      <a:rPr lang="en-US" altLang="zh-CN" sz="14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𝐴</m:t>
                    </m:r>
                    <m:r>
                      <a:rPr lang="en-US" altLang="zh-CN" sz="14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←</m:t>
                    </m:r>
                    <m:r>
                      <a:rPr lang="en-US" altLang="zh-CN" sz="1400" i="1" kern="1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𝑃𝑄𝑢𝑒𝑢𝑒</m:t>
                    </m:r>
                  </m:oMath>
                </a14:m>
                <a:r>
                  <a:rPr lang="zh-CN" altLang="en-US" sz="14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队列头元素</a:t>
                </a:r>
                <a:endParaRPr lang="en-US" altLang="zh-CN" sz="1400" kern="100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1257300" lvl="2" indent="-342900" algn="just">
                  <a:buAutoNum type="alphaLcPeriod"/>
                </a:pPr>
                <a:r>
                  <a:rPr lang="zh-CN" altLang="en-US" sz="14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14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𝑅</m:t>
                    </m:r>
                    <m:r>
                      <a:rPr lang="en-US" altLang="zh-CN" sz="14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,</m:t>
                    </m:r>
                  </m:oMath>
                </a14:m>
                <a:r>
                  <a:rPr lang="zh-CN" altLang="zh-CN" sz="1400" kern="100" dirty="0">
                    <a:solidFill>
                      <a:schemeClr val="tx1"/>
                    </a:solidFill>
                    <a:ea typeface="Cambria Math" panose="02040503050406030204" pitchFamily="18" charset="0"/>
                    <a:cs typeface="阿里巴巴普惠体 R" panose="00020600040101010101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4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阿里巴巴普惠体 R" panose="00020600040101010101" pitchFamily="18" charset="-122"/>
                          </a:rPr>
                        </m:ctrlPr>
                      </m:sSupPr>
                      <m:e>
                        <m:r>
                          <a:rPr lang="en-US" altLang="zh-CN" sz="14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𝑆</m:t>
                        </m:r>
                      </m:e>
                      <m:sup>
                        <m:r>
                          <a:rPr lang="en-US" altLang="zh-CN" sz="14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′</m:t>
                        </m:r>
                      </m:sup>
                    </m:sSup>
                    <m:r>
                      <a:rPr lang="en-US" altLang="zh-CN" sz="14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←</m:t>
                    </m:r>
                    <m:r>
                      <a:rPr lang="en-US" altLang="zh-CN" sz="14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𝑀𝑜𝑑𝑒𝑙</m:t>
                    </m:r>
                    <m:d>
                      <m:dPr>
                        <m:ctrlPr>
                          <a:rPr lang="en-US" altLang="zh-CN" sz="1400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r>
                          <a:rPr lang="en-US" altLang="zh-CN" sz="1400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𝑆</m:t>
                        </m:r>
                        <m:r>
                          <a:rPr lang="en-US" altLang="zh-CN" sz="1400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,</m:t>
                        </m:r>
                        <m:r>
                          <a:rPr lang="en-US" altLang="zh-CN" sz="1400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𝐴</m:t>
                        </m:r>
                      </m:e>
                    </m:d>
                  </m:oMath>
                </a14:m>
                <a:endParaRPr lang="en-US" altLang="zh-CN" sz="1400" b="0" i="1" kern="100" dirty="0">
                  <a:solidFill>
                    <a:schemeClr val="tx1"/>
                  </a:solidFill>
                  <a:latin typeface="Cambria Math" panose="02040503050406030204" pitchFamily="18" charset="0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1257300" lvl="2" indent="-342900" algn="just">
                  <a:buAutoNum type="alphaLcPeriod"/>
                </a:pPr>
                <a14:m>
                  <m:oMath xmlns:m="http://schemas.openxmlformats.org/officeDocument/2006/math">
                    <m:r>
                      <a:rPr lang="en-US" altLang="zh-CN" sz="14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𝑄</m:t>
                    </m:r>
                    <m:d>
                      <m:dPr>
                        <m:ctrlPr>
                          <a:rPr lang="zh-CN" altLang="zh-CN" sz="14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r>
                          <a:rPr lang="en-US" altLang="zh-CN" sz="14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𝑆</m:t>
                        </m:r>
                        <m:r>
                          <a:rPr lang="en-US" altLang="zh-CN" sz="14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,</m:t>
                        </m:r>
                        <m:r>
                          <a:rPr lang="en-US" altLang="zh-CN" sz="14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𝐴</m:t>
                        </m:r>
                      </m:e>
                    </m:d>
                    <m:r>
                      <a:rPr lang="zh-CN" altLang="zh-CN" sz="1400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Times New Roman" panose="02020603050405020304" pitchFamily="18" charset="0"/>
                      </a:rPr>
                      <m:t>←</m:t>
                    </m:r>
                    <m:r>
                      <a:rPr lang="en-US" altLang="zh-CN" sz="14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𝑄</m:t>
                    </m:r>
                    <m:d>
                      <m:dPr>
                        <m:ctrlPr>
                          <a:rPr lang="zh-CN" altLang="zh-CN" sz="14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r>
                          <a:rPr lang="en-US" altLang="zh-CN" sz="14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𝑆</m:t>
                        </m:r>
                        <m:r>
                          <a:rPr lang="en-US" altLang="zh-CN" sz="14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,</m:t>
                        </m:r>
                        <m:r>
                          <a:rPr lang="en-US" altLang="zh-CN" sz="14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𝐴</m:t>
                        </m:r>
                      </m:e>
                    </m:d>
                    <m:r>
                      <a:rPr lang="en-US" altLang="zh-CN" sz="14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+</m:t>
                    </m:r>
                    <m:r>
                      <a:rPr lang="en-US" altLang="zh-CN" sz="14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𝛼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14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r>
                          <a:rPr lang="en-US" altLang="zh-CN" sz="14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𝑅</m:t>
                        </m:r>
                        <m:r>
                          <a:rPr lang="en-US" altLang="zh-CN" sz="14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+</m:t>
                        </m:r>
                        <m:r>
                          <a:rPr lang="en-US" altLang="zh-CN" sz="14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𝛾</m:t>
                        </m:r>
                        <m:func>
                          <m:funcPr>
                            <m:ctrlPr>
                              <a:rPr lang="zh-CN" altLang="zh-CN" sz="14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阿里巴巴普惠体 R" panose="00020600040101010101" pitchFamily="18" charset="-122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zh-CN" altLang="zh-CN" sz="1400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阿里巴巴普惠体 R" panose="00020600040101010101" pitchFamily="18" charset="-122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400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altLang="zh-CN" sz="1400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𝑎</m:t>
                                </m:r>
                              </m:lim>
                            </m:limLow>
                          </m:fName>
                          <m:e>
                            <m:r>
                              <a:rPr lang="en-US" altLang="zh-CN" sz="14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𝑄</m:t>
                            </m:r>
                          </m:e>
                        </m:func>
                        <m:d>
                          <m:dPr>
                            <m:ctrlPr>
                              <a:rPr lang="zh-CN" altLang="zh-CN" sz="14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阿里巴巴普惠体 R" panose="00020600040101010101" pitchFamily="18" charset="-12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sz="1400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阿里巴巴普惠体 R" panose="00020600040101010101" pitchFamily="18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400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𝑆</m:t>
                                </m:r>
                              </m:e>
                              <m:sup>
                                <m:r>
                                  <a:rPr lang="en-US" altLang="zh-CN" sz="1400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14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,</m:t>
                            </m:r>
                            <m:r>
                              <a:rPr lang="en-US" altLang="zh-CN" sz="14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𝑎</m:t>
                            </m:r>
                          </m:e>
                        </m:d>
                        <m:r>
                          <a:rPr lang="en-US" altLang="zh-CN" sz="14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−</m:t>
                        </m:r>
                        <m:r>
                          <a:rPr lang="en-US" altLang="zh-CN" sz="14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𝑄</m:t>
                        </m:r>
                        <m:d>
                          <m:dPr>
                            <m:ctrlPr>
                              <a:rPr lang="zh-CN" altLang="zh-CN" sz="14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阿里巴巴普惠体 R" panose="00020600040101010101" pitchFamily="18" charset="-122"/>
                              </a:rPr>
                            </m:ctrlPr>
                          </m:dPr>
                          <m:e>
                            <m:r>
                              <a:rPr lang="en-US" altLang="zh-CN" sz="14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𝑆</m:t>
                            </m:r>
                            <m:r>
                              <a:rPr lang="en-US" altLang="zh-CN" sz="14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,</m:t>
                            </m:r>
                            <m:r>
                              <a:rPr lang="en-US" altLang="zh-CN" sz="14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𝐴</m:t>
                            </m:r>
                          </m:e>
                        </m:d>
                      </m:e>
                    </m:d>
                  </m:oMath>
                </a14:m>
                <a:endParaRPr lang="en-US" altLang="zh-CN" sz="1400" kern="100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1257300" lvl="2" indent="-342900" algn="just">
                  <a:buAutoNum type="alphaLcPeriod"/>
                </a:pPr>
                <a:r>
                  <a:rPr lang="zh-CN" altLang="en-US" sz="1400" kern="100" dirty="0">
                    <a:solidFill>
                      <a:schemeClr val="tx1"/>
                    </a:solidFill>
                    <a:highlight>
                      <a:srgbClr val="FFFF00"/>
                    </a:highlight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对于所有能够到达</a:t>
                </a:r>
                <a14:m>
                  <m:oMath xmlns:m="http://schemas.openxmlformats.org/officeDocument/2006/math">
                    <m:r>
                      <a:rPr lang="en-US" altLang="zh-CN" sz="1400" b="0" i="1" kern="100" smtClean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𝑆</m:t>
                    </m:r>
                  </m:oMath>
                </a14:m>
                <a:r>
                  <a:rPr lang="zh-CN" altLang="en-US" sz="1400" kern="100" dirty="0">
                    <a:solidFill>
                      <a:schemeClr val="tx1"/>
                    </a:solidFill>
                    <a:highlight>
                      <a:srgbClr val="FFFF00"/>
                    </a:highlight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的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1400" i="1" kern="100" smtClean="0">
                            <a:solidFill>
                              <a:schemeClr val="tx1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accPr>
                      <m:e>
                        <m:r>
                          <a:rPr lang="en-US" altLang="zh-CN" sz="1400" kern="100">
                            <a:solidFill>
                              <a:schemeClr val="tx1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𝑆</m:t>
                        </m:r>
                      </m:e>
                    </m:acc>
                    <m:r>
                      <a:rPr lang="en-US" altLang="zh-CN" sz="1400" kern="1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,</m:t>
                    </m:r>
                    <m:acc>
                      <m:accPr>
                        <m:chr m:val="̅"/>
                        <m:ctrlPr>
                          <a:rPr lang="zh-CN" altLang="zh-CN" sz="1400" i="1" kern="100">
                            <a:solidFill>
                              <a:schemeClr val="tx1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accPr>
                      <m:e>
                        <m:r>
                          <a:rPr lang="en-US" altLang="zh-CN" sz="1400" kern="100">
                            <a:solidFill>
                              <a:schemeClr val="tx1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𝐴</m:t>
                        </m:r>
                      </m:e>
                    </m:acc>
                    <m:r>
                      <a:rPr lang="zh-CN" altLang="en-US" sz="14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：</m:t>
                    </m:r>
                  </m:oMath>
                </a14:m>
                <a:endParaRPr lang="en-US" altLang="zh-CN" sz="1400" kern="100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1714500" lvl="3" indent="-342900" algn="just">
                  <a:buAutoNum type="alphaLcPeriod"/>
                </a:pPr>
                <a:r>
                  <a:rPr lang="zh-CN" altLang="en-US" sz="14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令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14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accPr>
                      <m:e>
                        <m:r>
                          <a:rPr lang="en-US" altLang="zh-CN" sz="1400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𝑅</m:t>
                        </m:r>
                      </m:e>
                    </m:acc>
                    <m:r>
                      <a:rPr lang="en-US" altLang="zh-CN" sz="14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←</m:t>
                    </m:r>
                  </m:oMath>
                </a14:m>
                <a:r>
                  <a:rPr lang="zh-CN" altLang="en-US" sz="14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模型对于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14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accPr>
                      <m:e>
                        <m:r>
                          <a:rPr lang="en-US" altLang="zh-CN" sz="1400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𝑆</m:t>
                        </m:r>
                      </m:e>
                    </m:acc>
                    <m:r>
                      <a:rPr lang="en-US" altLang="zh-CN" sz="1400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,</m:t>
                    </m:r>
                    <m:acc>
                      <m:accPr>
                        <m:chr m:val="̅"/>
                        <m:ctrlPr>
                          <a:rPr lang="zh-CN" altLang="zh-CN" sz="14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accPr>
                      <m:e>
                        <m:r>
                          <a:rPr lang="en-US" altLang="zh-CN" sz="1400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𝐴</m:t>
                        </m:r>
                      </m:e>
                    </m:acc>
                    <m:r>
                      <a:rPr lang="en-US" altLang="zh-CN" sz="14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,</m:t>
                    </m:r>
                    <m:r>
                      <a:rPr lang="en-US" altLang="zh-CN" sz="14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𝑆</m:t>
                    </m:r>
                  </m:oMath>
                </a14:m>
                <a:r>
                  <a:rPr lang="zh-CN" altLang="en-US" sz="14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预测的奖励</a:t>
                </a:r>
                <a:endParaRPr lang="en-US" altLang="zh-CN" sz="1400" kern="100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1714500" lvl="3" indent="-342900" algn="just">
                  <a:buFontTx/>
                  <a:buAutoNum type="alphaLcPeriod"/>
                </a:pPr>
                <a:r>
                  <a:rPr lang="zh-CN" altLang="en-US" sz="14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14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𝑃</m:t>
                    </m:r>
                    <m:r>
                      <a:rPr lang="zh-CN" altLang="zh-CN" sz="14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←</m:t>
                    </m:r>
                    <m:d>
                      <m:dPr>
                        <m:begChr m:val="|"/>
                        <m:endChr m:val="|"/>
                        <m:ctrlPr>
                          <a:rPr lang="zh-CN" altLang="zh-CN" sz="14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zh-CN" altLang="zh-CN" sz="14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accPr>
                          <m:e>
                            <m:r>
                              <a:rPr lang="en-US" altLang="zh-CN" sz="14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𝑅</m:t>
                            </m:r>
                          </m:e>
                        </m:acc>
                        <m:r>
                          <a:rPr lang="en-US" altLang="zh-CN" sz="14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sz="14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γ</m:t>
                        </m:r>
                        <m:func>
                          <m:funcPr>
                            <m:ctrlPr>
                              <a:rPr lang="zh-CN" altLang="zh-CN" sz="14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zh-CN" altLang="zh-CN" sz="1400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400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altLang="zh-CN" sz="1400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𝑎</m:t>
                                </m:r>
                              </m:lim>
                            </m:limLow>
                          </m:fName>
                          <m:e>
                            <m:r>
                              <a:rPr lang="en-US" altLang="zh-CN" sz="14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𝑄</m:t>
                            </m:r>
                          </m:e>
                        </m:func>
                        <m:d>
                          <m:dPr>
                            <m:ctrlPr>
                              <a:rPr lang="zh-CN" altLang="zh-CN" sz="14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dPr>
                          <m:e>
                            <m:r>
                              <a:rPr lang="en-US" altLang="zh-CN" sz="14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𝑆</m:t>
                            </m:r>
                            <m:r>
                              <a:rPr lang="en-US" altLang="zh-CN" sz="14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,</m:t>
                            </m:r>
                            <m:r>
                              <a:rPr lang="en-US" altLang="zh-CN" sz="14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𝑎</m:t>
                            </m:r>
                          </m:e>
                        </m:d>
                        <m:r>
                          <a:rPr lang="en-US" altLang="zh-CN" sz="14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−</m:t>
                        </m:r>
                        <m:r>
                          <a:rPr lang="en-US" altLang="zh-CN" sz="14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𝑄</m:t>
                        </m:r>
                        <m:d>
                          <m:dPr>
                            <m:ctrlPr>
                              <a:rPr lang="zh-CN" altLang="zh-CN" sz="14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zh-CN" altLang="zh-CN" sz="1400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400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𝑆</m:t>
                                </m:r>
                              </m:e>
                            </m:acc>
                            <m:r>
                              <a:rPr lang="en-US" altLang="zh-CN" sz="14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,</m:t>
                            </m:r>
                            <m:acc>
                              <m:accPr>
                                <m:chr m:val="̅"/>
                                <m:ctrlPr>
                                  <a:rPr lang="zh-CN" altLang="zh-CN" sz="1400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400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𝐴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altLang="zh-CN" sz="1400" kern="100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1714500" lvl="3" indent="-342900" algn="just">
                  <a:buFontTx/>
                  <a:buAutoNum type="alphaLcPeriod"/>
                </a:pPr>
                <a:r>
                  <a:rPr lang="zh-CN" altLang="en-US" sz="14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14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𝑃</m:t>
                    </m:r>
                    <m:r>
                      <a:rPr lang="en-US" altLang="zh-CN" sz="14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&gt;</m:t>
                    </m:r>
                    <m:r>
                      <a:rPr lang="en-US" altLang="zh-CN" sz="14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𝜃</m:t>
                    </m:r>
                  </m:oMath>
                </a14:m>
                <a:r>
                  <a:rPr lang="en-US" altLang="zh-CN" sz="14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,</a:t>
                </a:r>
                <a:r>
                  <a:rPr lang="zh-CN" altLang="en-US" sz="14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将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14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accPr>
                      <m:e>
                        <m:r>
                          <a:rPr lang="en-US" altLang="zh-CN" sz="1400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𝑆</m:t>
                        </m:r>
                      </m:e>
                    </m:acc>
                    <m:r>
                      <a:rPr lang="en-US" altLang="zh-CN" sz="1400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,</m:t>
                    </m:r>
                    <m:acc>
                      <m:accPr>
                        <m:chr m:val="̅"/>
                        <m:ctrlPr>
                          <a:rPr lang="zh-CN" altLang="zh-CN" sz="14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accPr>
                      <m:e>
                        <m:r>
                          <a:rPr lang="en-US" altLang="zh-CN" sz="1400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𝐴</m:t>
                        </m:r>
                      </m:e>
                    </m:acc>
                    <m:r>
                      <a:rPr lang="zh-CN" altLang="en-US" sz="14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以</m:t>
                    </m:r>
                  </m:oMath>
                </a14:m>
                <a:r>
                  <a:rPr lang="zh-CN" altLang="en-US" sz="14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优先级</a:t>
                </a:r>
                <a14:m>
                  <m:oMath xmlns:m="http://schemas.openxmlformats.org/officeDocument/2006/math">
                    <m:r>
                      <a:rPr lang="en-US" altLang="zh-CN" sz="1400" i="1" kern="1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𝑃</m:t>
                    </m:r>
                  </m:oMath>
                </a14:m>
                <a:r>
                  <a:rPr lang="zh-CN" altLang="en-US" sz="14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插入</a:t>
                </a:r>
                <a14:m>
                  <m:oMath xmlns:m="http://schemas.openxmlformats.org/officeDocument/2006/math">
                    <m:r>
                      <a:rPr lang="en-US" altLang="zh-CN" sz="1400" i="1" kern="1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𝑃𝑄𝑢𝑒𝑢𝑒</m:t>
                    </m:r>
                  </m:oMath>
                </a14:m>
                <a:endParaRPr lang="en-US" altLang="zh-CN" sz="1400" kern="100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F4A4A443-056D-44C3-BCD7-0209BC8865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520" y="1583782"/>
                <a:ext cx="6893714" cy="4368008"/>
              </a:xfrm>
              <a:prstGeom prst="roundRect">
                <a:avLst>
                  <a:gd name="adj" fmla="val 7363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6887D603-F7EC-4AD0-B976-2608080233FF}"/>
              </a:ext>
            </a:extLst>
          </p:cNvPr>
          <p:cNvSpPr/>
          <p:nvPr/>
        </p:nvSpPr>
        <p:spPr>
          <a:xfrm>
            <a:off x="1455118" y="3259394"/>
            <a:ext cx="4206240" cy="5599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933E4DB-4F16-48A6-BDFB-85DE1E1D3E35}"/>
              </a:ext>
            </a:extLst>
          </p:cNvPr>
          <p:cNvSpPr/>
          <p:nvPr/>
        </p:nvSpPr>
        <p:spPr>
          <a:xfrm>
            <a:off x="1455118" y="4016319"/>
            <a:ext cx="4206240" cy="2375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4054179-CA92-4A6D-B0B7-FB481AB90EC9}"/>
              </a:ext>
            </a:extLst>
          </p:cNvPr>
          <p:cNvSpPr/>
          <p:nvPr/>
        </p:nvSpPr>
        <p:spPr>
          <a:xfrm>
            <a:off x="2294815" y="5221344"/>
            <a:ext cx="4206240" cy="6155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527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优先级采样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5" name="文本占位符 3">
            <a:extLst>
              <a:ext uri="{FF2B5EF4-FFF2-40B4-BE49-F238E27FC236}">
                <a16:creationId xmlns:a16="http://schemas.microsoft.com/office/drawing/2014/main" id="{BA8BB5BE-7181-BE46-AD89-DA62294A69F2}"/>
              </a:ext>
            </a:extLst>
          </p:cNvPr>
          <p:cNvSpPr txBox="1">
            <a:spLocks/>
          </p:cNvSpPr>
          <p:nvPr/>
        </p:nvSpPr>
        <p:spPr>
          <a:xfrm>
            <a:off x="502444" y="1374739"/>
            <a:ext cx="1700429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举例</a:t>
            </a:r>
            <a:r>
              <a:rPr lang="en-US" altLang="zh-CN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: </a:t>
            </a:r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迷宫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771E2D8-53A5-A047-94AF-55A3B43B4C5A}"/>
              </a:ext>
            </a:extLst>
          </p:cNvPr>
          <p:cNvSpPr txBox="1">
            <a:spLocks/>
          </p:cNvSpPr>
          <p:nvPr/>
        </p:nvSpPr>
        <p:spPr>
          <a:xfrm>
            <a:off x="502442" y="1938728"/>
            <a:ext cx="8137922" cy="2633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ea typeface="阿里巴巴普惠体 R" panose="00020600040101010101" pitchFamily="18" charset="-122"/>
              </a:rPr>
              <a:t>横轴代表格子世界的大小</a:t>
            </a:r>
            <a:endParaRPr lang="en-US" altLang="zh-CN">
              <a:ea typeface="阿里巴巴普惠体 R" panose="00020600040101010101" pitchFamily="18" charset="-122"/>
            </a:endParaRPr>
          </a:p>
          <a:p>
            <a:r>
              <a:rPr lang="zh-CN" altLang="en-US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纵轴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代表收敛到最优策略的更新次数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优先级采样收敛更快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9189678-C10C-4F32-8941-DEA3A15D3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694" y="3255364"/>
            <a:ext cx="3642606" cy="296622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B39E3C5-898F-4D64-9CA4-0D9BF95B9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794" y="1549273"/>
            <a:ext cx="2690309" cy="1743719"/>
          </a:xfrm>
          <a:prstGeom prst="rect">
            <a:avLst/>
          </a:prstGeom>
        </p:spPr>
      </p:pic>
      <p:sp>
        <p:nvSpPr>
          <p:cNvPr id="9" name="文本占位符 3">
            <a:extLst>
              <a:ext uri="{FF2B5EF4-FFF2-40B4-BE49-F238E27FC236}">
                <a16:creationId xmlns:a16="http://schemas.microsoft.com/office/drawing/2014/main" id="{843F3717-589F-458A-B885-E92E1438B163}"/>
              </a:ext>
            </a:extLst>
          </p:cNvPr>
          <p:cNvSpPr txBox="1">
            <a:spLocks/>
          </p:cNvSpPr>
          <p:nvPr/>
        </p:nvSpPr>
        <p:spPr>
          <a:xfrm>
            <a:off x="432410" y="3581574"/>
            <a:ext cx="2124367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局限性及改进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AD5E8960-9CD5-482F-8445-C4211B8E8756}"/>
              </a:ext>
            </a:extLst>
          </p:cNvPr>
          <p:cNvSpPr txBox="1">
            <a:spLocks/>
          </p:cNvSpPr>
          <p:nvPr/>
        </p:nvSpPr>
        <p:spPr>
          <a:xfrm>
            <a:off x="432410" y="4128693"/>
            <a:ext cx="4548284" cy="231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随机环境中利用期望更新（</a:t>
            </a:r>
            <a:r>
              <a:rPr lang="en-US" altLang="zh-CN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expected updates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）的方法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浪费很多计算资源在一些低概率的状态转移（</a:t>
            </a:r>
            <a:r>
              <a:rPr lang="en-US" altLang="zh-CN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transitions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）上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引入采样更新（</a:t>
            </a:r>
            <a:r>
              <a:rPr lang="en-US" altLang="zh-CN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sample updates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）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754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ED7A6E5-F88E-074E-9942-AB83ECAE9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49" y="6240464"/>
            <a:ext cx="2182416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1077145-4420-9747-A7A2-CFD20A9E7E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期望更新和</a:t>
            </a:r>
            <a:br>
              <a:rPr kumimoji="1" lang="en-US" altLang="zh-CN" dirty="0"/>
            </a:br>
            <a:r>
              <a:rPr kumimoji="1" lang="zh-CN" altLang="en-US" dirty="0"/>
              <a:t>采样更新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D3F19C4E-1904-4A45-8CBB-D75A333F7C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134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期望更新和采样更新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8771E2D8-53A5-A047-94AF-55A3B43B4C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443" y="1390287"/>
                <a:ext cx="8137922" cy="16313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/>
                  <a:t>值函数：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zh-CN" altLang="en-US"/>
                  <a:t>动作值函数：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zh-CN" altLang="en-US"/>
                  <a:t>期望更新或者采样更新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8771E2D8-53A5-A047-94AF-55A3B43B4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3" y="1390287"/>
                <a:ext cx="8137922" cy="1631323"/>
              </a:xfrm>
              <a:prstGeom prst="rect">
                <a:avLst/>
              </a:prstGeom>
              <a:blipFill>
                <a:blip r:embed="rId6"/>
                <a:stretch>
                  <a:fillRect l="-449" t="-1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FFE1D69B-0011-48F3-B069-59EB2E6A5B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0750" y="1211330"/>
            <a:ext cx="3066232" cy="4961720"/>
          </a:xfrm>
          <a:prstGeom prst="rect">
            <a:avLst/>
          </a:prstGeom>
        </p:spPr>
      </p:pic>
      <p:sp>
        <p:nvSpPr>
          <p:cNvPr id="21" name="文本占位符 3">
            <a:extLst>
              <a:ext uri="{FF2B5EF4-FFF2-40B4-BE49-F238E27FC236}">
                <a16:creationId xmlns:a16="http://schemas.microsoft.com/office/drawing/2014/main" id="{9AA2038B-4AB9-4201-A7A9-4CD67B2426B8}"/>
              </a:ext>
            </a:extLst>
          </p:cNvPr>
          <p:cNvSpPr txBox="1">
            <a:spLocks/>
          </p:cNvSpPr>
          <p:nvPr/>
        </p:nvSpPr>
        <p:spPr>
          <a:xfrm>
            <a:off x="572299" y="2886802"/>
            <a:ext cx="1134143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比较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D058F6E2-153D-4B91-8D41-70F0AE11ECE7}"/>
              </a:ext>
            </a:extLst>
          </p:cNvPr>
          <p:cNvSpPr txBox="1">
            <a:spLocks/>
          </p:cNvSpPr>
          <p:nvPr/>
        </p:nvSpPr>
        <p:spPr>
          <a:xfrm>
            <a:off x="502443" y="3590706"/>
            <a:ext cx="8137922" cy="2953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期望更新</a:t>
            </a:r>
            <a:endParaRPr lang="en-US" altLang="zh-CN" dirty="0"/>
          </a:p>
          <a:p>
            <a:pPr lvl="1"/>
            <a:r>
              <a:rPr lang="zh-CN" altLang="en-US" dirty="0"/>
              <a:t>需要分布模型</a:t>
            </a:r>
            <a:endParaRPr lang="en-US" altLang="zh-CN" dirty="0"/>
          </a:p>
          <a:p>
            <a:pPr lvl="1"/>
            <a:r>
              <a:rPr lang="zh-CN" altLang="en-US" dirty="0"/>
              <a:t>需要更大的计算量</a:t>
            </a:r>
            <a:endParaRPr lang="en-US" altLang="zh-CN" dirty="0"/>
          </a:p>
          <a:p>
            <a:pPr lvl="1"/>
            <a:r>
              <a:rPr lang="zh-CN" altLang="en-US" dirty="0"/>
              <a:t>没有偏差更准确</a:t>
            </a:r>
            <a:endParaRPr lang="en-US" altLang="zh-CN" dirty="0"/>
          </a:p>
          <a:p>
            <a:r>
              <a:rPr lang="zh-CN" altLang="en-US" dirty="0"/>
              <a:t>采样更新</a:t>
            </a:r>
            <a:endParaRPr lang="en-US" altLang="zh-CN" dirty="0"/>
          </a:p>
          <a:p>
            <a:pPr lvl="1"/>
            <a:r>
              <a:rPr lang="zh-CN" altLang="en-US" dirty="0"/>
              <a:t>只需要采样模型</a:t>
            </a:r>
            <a:endParaRPr lang="en-US" altLang="zh-CN" dirty="0"/>
          </a:p>
          <a:p>
            <a:pPr lvl="1"/>
            <a:r>
              <a:rPr lang="zh-CN" altLang="en-US" dirty="0"/>
              <a:t>计算量需求更低</a:t>
            </a:r>
            <a:endParaRPr lang="en-US" altLang="zh-CN" dirty="0"/>
          </a:p>
          <a:p>
            <a:pPr lvl="1"/>
            <a:r>
              <a:rPr lang="zh-CN" altLang="en-US" dirty="0"/>
              <a:t>受到采样误差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chemeClr val="accent1"/>
                </a:solidFill>
              </a:rPr>
              <a:t>sampling error</a:t>
            </a:r>
            <a:r>
              <a:rPr lang="en-US" altLang="zh-CN" dirty="0"/>
              <a:t>)</a:t>
            </a:r>
            <a:r>
              <a:rPr lang="zh-CN" altLang="en-US" dirty="0"/>
              <a:t>的影响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4B12CE8-9004-4D0D-8D1C-33F837701272}"/>
                  </a:ext>
                </a:extLst>
              </p:cNvPr>
              <p:cNvSpPr txBox="1"/>
              <p:nvPr/>
            </p:nvSpPr>
            <p:spPr>
              <a:xfrm>
                <a:off x="1139371" y="3534424"/>
                <a:ext cx="5159827" cy="6388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dirty="0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CN" sz="1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 dirty="0" err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1400" i="1" dirty="0" err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400" i="1" dirty="0" err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1400" i="1" dirty="0" smtClean="0">
                          <a:latin typeface="Cambria Math" panose="02040503050406030204" pitchFamily="18" charset="0"/>
                        </a:rPr>
                        <m:t>←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/>
                        <m:e>
                          <m:acc>
                            <m:accPr>
                              <m:chr m:val="̂"/>
                              <m:ctrlP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limLow>
                            <m:limLowPr>
                              <m:ctrlP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 b="0" i="0" dirty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400" b="0" i="0" dirty="0" smtClean="0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p>
                                  <m:r>
                                    <a:rPr lang="en-US" altLang="zh-CN" sz="1400" b="0" i="0" dirty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zh-CN" sz="1400" b="0" i="0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1400" b="0" i="0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1400" b="0" i="0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  <m:t>⁡</m:t>
                          </m:r>
                        </m:e>
                      </m:nary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4B12CE8-9004-4D0D-8D1C-33F837701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371" y="3534424"/>
                <a:ext cx="5159827" cy="638893"/>
              </a:xfrm>
              <a:prstGeom prst="rect">
                <a:avLst/>
              </a:prstGeom>
              <a:blipFill>
                <a:blip r:embed="rId8"/>
                <a:stretch>
                  <a:fillRect t="-111429" b="-1561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AB57423-9298-49A9-98BD-ECAEA908A9E2}"/>
                  </a:ext>
                </a:extLst>
              </p:cNvPr>
              <p:cNvSpPr txBox="1"/>
              <p:nvPr/>
            </p:nvSpPr>
            <p:spPr>
              <a:xfrm>
                <a:off x="1706442" y="5077522"/>
                <a:ext cx="4751508" cy="381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dirty="0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CN" sz="1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 dirty="0" err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1400" i="1" dirty="0" err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400" i="1" dirty="0" err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1400" i="1" dirty="0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400" i="1" dirty="0">
                          <a:latin typeface="Cambria Math" panose="02040503050406030204" pitchFamily="18" charset="0"/>
                        </a:rPr>
                        <m:t>𝛾</m:t>
                      </m:r>
                      <m:limLow>
                        <m:limLowPr>
                          <m:ctrlPr>
                            <a:rPr lang="en-US" altLang="zh-CN" sz="1400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1400" dirty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sSup>
                            <m:sSupPr>
                              <m:ctrlP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lim>
                      </m:limLow>
                      <m:r>
                        <a:rPr lang="en-US" altLang="zh-CN" sz="1400" i="1" dirty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CN" sz="1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1400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AB57423-9298-49A9-98BD-ECAEA908A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442" y="5077522"/>
                <a:ext cx="4751508" cy="3814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C742B0F9-4228-45AC-8E9C-54442ECD1A32}"/>
              </a:ext>
            </a:extLst>
          </p:cNvPr>
          <p:cNvSpPr/>
          <p:nvPr/>
        </p:nvSpPr>
        <p:spPr>
          <a:xfrm>
            <a:off x="6808763" y="1285914"/>
            <a:ext cx="1062112" cy="486875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CACF333-6FA0-4C93-99B5-FBB099F4206F}"/>
              </a:ext>
            </a:extLst>
          </p:cNvPr>
          <p:cNvSpPr/>
          <p:nvPr/>
        </p:nvSpPr>
        <p:spPr>
          <a:xfrm>
            <a:off x="7906866" y="1285914"/>
            <a:ext cx="1062112" cy="486875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200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3" grpId="0"/>
      <p:bldP spid="12" grpId="0"/>
      <p:bldP spid="6" grpId="0" animBg="1"/>
      <p:bldP spid="6" grpId="1" animBg="1"/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不同分支因子下的表现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0E5F891-5DCE-4842-8BE4-69695B9B1E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03" b="10782"/>
          <a:stretch/>
        </p:blipFill>
        <p:spPr>
          <a:xfrm>
            <a:off x="450824" y="2971328"/>
            <a:ext cx="6971189" cy="36707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内容占位符 2">
                <a:extLst>
                  <a:ext uri="{FF2B5EF4-FFF2-40B4-BE49-F238E27FC236}">
                    <a16:creationId xmlns:a16="http://schemas.microsoft.com/office/drawing/2014/main" id="{ADBA53B4-8582-46D1-A30C-D6E70AA346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0824" y="1402685"/>
                <a:ext cx="3730344" cy="15872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设定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/>
                  <a:t> 个后续状态等可能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初始估计误差为</a:t>
                </a:r>
                <a:r>
                  <a:rPr lang="en-US" altLang="zh-CN" dirty="0"/>
                  <a:t>1</a:t>
                </a:r>
              </a:p>
              <a:p>
                <a:pPr lvl="1"/>
                <a:r>
                  <a:rPr lang="zh-CN" altLang="en-US" dirty="0"/>
                  <a:t>下一个状态值假设估计正确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13" name="内容占位符 2">
                <a:extLst>
                  <a:ext uri="{FF2B5EF4-FFF2-40B4-BE49-F238E27FC236}">
                    <a16:creationId xmlns:a16="http://schemas.microsoft.com/office/drawing/2014/main" id="{ADBA53B4-8582-46D1-A30C-D6E70AA34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24" y="1402685"/>
                <a:ext cx="3730344" cy="1587258"/>
              </a:xfrm>
              <a:prstGeom prst="rect">
                <a:avLst/>
              </a:prstGeom>
              <a:blipFill>
                <a:blip r:embed="rId6"/>
                <a:stretch>
                  <a:fillRect l="-980" t="-1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内容占位符 2">
            <a:extLst>
              <a:ext uri="{FF2B5EF4-FFF2-40B4-BE49-F238E27FC236}">
                <a16:creationId xmlns:a16="http://schemas.microsoft.com/office/drawing/2014/main" id="{E3426A0A-B7B5-4A10-808E-A2DAB1E5890D}"/>
              </a:ext>
            </a:extLst>
          </p:cNvPr>
          <p:cNvSpPr txBox="1">
            <a:spLocks/>
          </p:cNvSpPr>
          <p:nvPr/>
        </p:nvSpPr>
        <p:spPr>
          <a:xfrm>
            <a:off x="4688995" y="1402685"/>
            <a:ext cx="3730344" cy="15872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结果</a:t>
            </a:r>
            <a:endParaRPr lang="en-US" altLang="zh-CN" dirty="0"/>
          </a:p>
          <a:p>
            <a:pPr lvl="1"/>
            <a:r>
              <a:rPr lang="zh-CN" altLang="en-US" dirty="0"/>
              <a:t>分支因子越多，采样更新越接近期望更新</a:t>
            </a:r>
            <a:endParaRPr lang="en-US" altLang="zh-CN" dirty="0"/>
          </a:p>
          <a:p>
            <a:pPr lvl="1"/>
            <a:r>
              <a:rPr lang="zh-CN" altLang="en-US" dirty="0"/>
              <a:t>大的随机分支因子和状态数量较多的情况下</a:t>
            </a:r>
            <a:r>
              <a:rPr lang="en-US" altLang="zh-CN" dirty="0"/>
              <a:t>, </a:t>
            </a:r>
            <a:r>
              <a:rPr lang="zh-CN" altLang="en-US" dirty="0"/>
              <a:t>采样更新更好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0633DD0-6E2C-4D12-9DEA-BFFF50797E78}"/>
                  </a:ext>
                </a:extLst>
              </p:cNvPr>
              <p:cNvSpPr txBox="1"/>
              <p:nvPr/>
            </p:nvSpPr>
            <p:spPr>
              <a:xfrm>
                <a:off x="4750699" y="4316224"/>
                <a:ext cx="4751508" cy="381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dirty="0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CN" sz="1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 dirty="0" err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1400" i="1" dirty="0" err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400" i="1" dirty="0" err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1400" i="1" dirty="0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400" i="1" dirty="0">
                          <a:latin typeface="Cambria Math" panose="02040503050406030204" pitchFamily="18" charset="0"/>
                        </a:rPr>
                        <m:t>𝛾</m:t>
                      </m:r>
                      <m:limLow>
                        <m:limLowPr>
                          <m:ctrlPr>
                            <a:rPr lang="en-US" altLang="zh-CN" sz="1400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1400" dirty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sSup>
                            <m:sSupPr>
                              <m:ctrlP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lim>
                      </m:limLow>
                      <m:r>
                        <a:rPr lang="en-US" altLang="zh-CN" sz="1400" i="1" dirty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CN" sz="1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1400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0633DD0-6E2C-4D12-9DEA-BFFF50797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699" y="4316224"/>
                <a:ext cx="4751508" cy="3814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A1C097B4-F63F-457D-B625-2CDF776D8ED2}"/>
              </a:ext>
            </a:extLst>
          </p:cNvPr>
          <p:cNvSpPr txBox="1"/>
          <p:nvPr/>
        </p:nvSpPr>
        <p:spPr>
          <a:xfrm>
            <a:off x="5316466" y="3121504"/>
            <a:ext cx="1168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期望更新</a:t>
            </a:r>
            <a:endParaRPr lang="en-US" altLang="zh-CN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662AE60-FDA6-4E28-8548-147C912909B3}"/>
              </a:ext>
            </a:extLst>
          </p:cNvPr>
          <p:cNvSpPr txBox="1"/>
          <p:nvPr/>
        </p:nvSpPr>
        <p:spPr>
          <a:xfrm>
            <a:off x="5316466" y="3954236"/>
            <a:ext cx="1168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采样更新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D461090-0757-4095-B082-DAB59C5D51BE}"/>
                  </a:ext>
                </a:extLst>
              </p:cNvPr>
              <p:cNvSpPr txBox="1"/>
              <p:nvPr/>
            </p:nvSpPr>
            <p:spPr>
              <a:xfrm>
                <a:off x="4688995" y="3403090"/>
                <a:ext cx="5159827" cy="6388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dirty="0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CN" sz="1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 dirty="0" err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1400" i="1" dirty="0" err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400" i="1" dirty="0" err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1400" i="1" dirty="0" smtClean="0">
                          <a:latin typeface="Cambria Math" panose="02040503050406030204" pitchFamily="18" charset="0"/>
                        </a:rPr>
                        <m:t>←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acc>
                            <m:accPr>
                              <m:chr m:val="̂"/>
                              <m:ctrlP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limLow>
                            <m:limLowPr>
                              <m:ctrlP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 b="0" i="0" dirty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sz="1400" b="0" i="0" dirty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zh-CN" sz="1400" b="0" i="0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1400" b="0" i="0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1400" b="0" i="0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  <m:t>⁡</m:t>
                          </m:r>
                        </m:e>
                      </m:nary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D461090-0757-4095-B082-DAB59C5D5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995" y="3403090"/>
                <a:ext cx="5159827" cy="638893"/>
              </a:xfrm>
              <a:prstGeom prst="rect">
                <a:avLst/>
              </a:prstGeom>
              <a:blipFill>
                <a:blip r:embed="rId9"/>
                <a:stretch>
                  <a:fillRect t="-111429" b="-1561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075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ED7A6E5-F88E-074E-9942-AB83ECAE9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49" y="6240464"/>
            <a:ext cx="2182416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1077145-4420-9747-A7A2-CFD20A9E7E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轨迹采样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D3F19C4E-1904-4A45-8CBB-D75A333F7C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5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3C326D0B-7DAB-41B6-8030-2E4A18CC94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1" y="85844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3C326D0B-7DAB-41B6-8030-2E4A18CC9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91" y="85844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EC933494-1B63-4A32-964F-D05236799BA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857250"/>
            <a:ext cx="119063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3000" b="1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5E2DD1E-4FB6-4845-A769-BB029B6BFC13}"/>
              </a:ext>
            </a:extLst>
          </p:cNvPr>
          <p:cNvSpPr txBox="1"/>
          <p:nvPr/>
        </p:nvSpPr>
        <p:spPr>
          <a:xfrm>
            <a:off x="2282094" y="3697515"/>
            <a:ext cx="68689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温故而知新</a:t>
            </a:r>
            <a:r>
              <a:rPr lang="en-US" altLang="zh-CN" sz="2400" b="1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: </a:t>
            </a:r>
          </a:p>
          <a:p>
            <a:r>
              <a:rPr lang="zh-CN" altLang="en-US" sz="4000" b="1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策略评估与策略提升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ED3DF7-FB71-425D-AFE0-12D254584D68}"/>
              </a:ext>
            </a:extLst>
          </p:cNvPr>
          <p:cNvSpPr txBox="1"/>
          <p:nvPr/>
        </p:nvSpPr>
        <p:spPr>
          <a:xfrm>
            <a:off x="2317728" y="5020954"/>
            <a:ext cx="588515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张伟楠 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– </a:t>
            </a:r>
            <a:r>
              <a:rPr lang="zh-CN" altLang="en-US" dirty="0">
                <a:solidFill>
                  <a:srgbClr val="00B0F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上海交通大学</a:t>
            </a:r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122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轨迹采样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771E2D8-53A5-A047-94AF-55A3B43B4C5A}"/>
              </a:ext>
            </a:extLst>
          </p:cNvPr>
          <p:cNvSpPr txBox="1">
            <a:spLocks/>
          </p:cNvSpPr>
          <p:nvPr/>
        </p:nvSpPr>
        <p:spPr>
          <a:xfrm>
            <a:off x="502442" y="1319748"/>
            <a:ext cx="8137922" cy="2409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动态规划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对整个状态空间进行遍历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zh-CN" altLang="en-US" dirty="0"/>
              <a:t>没有侧重实际需要关注的状态上</a:t>
            </a:r>
            <a:endParaRPr lang="en-US" altLang="zh-CN" dirty="0"/>
          </a:p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在状态空间中按照特定分布采样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zh-CN" altLang="en-US" dirty="0"/>
              <a:t>根据当前策略下所观测的分布进行采样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CA60DADD-0C67-4F41-9E22-2958FB687C1E}"/>
              </a:ext>
            </a:extLst>
          </p:cNvPr>
          <p:cNvSpPr txBox="1">
            <a:spLocks/>
          </p:cNvSpPr>
          <p:nvPr/>
        </p:nvSpPr>
        <p:spPr>
          <a:xfrm>
            <a:off x="502442" y="3850801"/>
            <a:ext cx="1700429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轨迹采样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BBEC8051-2C24-4F2F-B54C-029FD83AE4C4}"/>
              </a:ext>
            </a:extLst>
          </p:cNvPr>
          <p:cNvSpPr txBox="1">
            <a:spLocks/>
          </p:cNvSpPr>
          <p:nvPr/>
        </p:nvSpPr>
        <p:spPr>
          <a:xfrm>
            <a:off x="681738" y="4765005"/>
            <a:ext cx="8137922" cy="12650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3858F0DF-ABE2-4188-B3D3-84D6B9410691}"/>
              </a:ext>
            </a:extLst>
          </p:cNvPr>
          <p:cNvSpPr txBox="1">
            <a:spLocks/>
          </p:cNvSpPr>
          <p:nvPr/>
        </p:nvSpPr>
        <p:spPr>
          <a:xfrm>
            <a:off x="502442" y="4554613"/>
            <a:ext cx="8137922" cy="7698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状态转移和奖励由模型决定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动作由当前的策略决定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pic>
        <p:nvPicPr>
          <p:cNvPr id="9" name="图片 4">
            <a:extLst>
              <a:ext uri="{FF2B5EF4-FFF2-40B4-BE49-F238E27FC236}">
                <a16:creationId xmlns:a16="http://schemas.microsoft.com/office/drawing/2014/main" id="{50CE100A-9BEE-401B-95EA-7D111AEF0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098" y="1346432"/>
            <a:ext cx="3104652" cy="1833318"/>
          </a:xfrm>
          <a:prstGeom prst="rect">
            <a:avLst/>
          </a:prstGeom>
        </p:spPr>
      </p:pic>
      <p:pic>
        <p:nvPicPr>
          <p:cNvPr id="10" name="图片 4">
            <a:extLst>
              <a:ext uri="{FF2B5EF4-FFF2-40B4-BE49-F238E27FC236}">
                <a16:creationId xmlns:a16="http://schemas.microsoft.com/office/drawing/2014/main" id="{BF934ECB-B105-4E72-B6DC-0B618D1CD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606" y="3839855"/>
            <a:ext cx="3130143" cy="169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67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轨迹采样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771E2D8-53A5-A047-94AF-55A3B43B4C5A}"/>
              </a:ext>
            </a:extLst>
          </p:cNvPr>
          <p:cNvSpPr txBox="1">
            <a:spLocks/>
          </p:cNvSpPr>
          <p:nvPr/>
        </p:nvSpPr>
        <p:spPr>
          <a:xfrm>
            <a:off x="502442" y="1938728"/>
            <a:ext cx="8137922" cy="827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CDCAA332-9D4F-724E-8817-25287613A799}"/>
              </a:ext>
            </a:extLst>
          </p:cNvPr>
          <p:cNvSpPr txBox="1">
            <a:spLocks/>
          </p:cNvSpPr>
          <p:nvPr/>
        </p:nvSpPr>
        <p:spPr>
          <a:xfrm>
            <a:off x="458948" y="1227372"/>
            <a:ext cx="6069808" cy="2490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优点</a:t>
            </a:r>
            <a:endParaRPr lang="en-US" altLang="zh-CN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zh-CN" altLang="en-US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不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需要知道当前策略下状态的分布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计算量少，</a:t>
            </a:r>
            <a:r>
              <a:rPr lang="zh-CN" altLang="en-US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简单有效</a:t>
            </a:r>
            <a:endParaRPr lang="en-US" altLang="zh-CN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r>
              <a:rPr lang="zh-CN" altLang="en-US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缺点</a:t>
            </a:r>
            <a:endParaRPr lang="en-US" altLang="zh-CN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zh-CN" altLang="en-US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不断重复更新已经被访问的状态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AC038D-131C-4C5D-A7C0-8E32681BF1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3" r="4724"/>
          <a:stretch/>
        </p:blipFill>
        <p:spPr>
          <a:xfrm>
            <a:off x="681738" y="3253337"/>
            <a:ext cx="4269810" cy="3296747"/>
          </a:xfrm>
          <a:prstGeom prst="rect">
            <a:avLst/>
          </a:prstGeom>
        </p:spPr>
      </p:pic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8B6B9A1A-C8EB-4747-B7D2-8697EF7F170E}"/>
              </a:ext>
            </a:extLst>
          </p:cNvPr>
          <p:cNvSpPr txBox="1">
            <a:spLocks/>
          </p:cNvSpPr>
          <p:nvPr/>
        </p:nvSpPr>
        <p:spPr>
          <a:xfrm>
            <a:off x="5174338" y="4527640"/>
            <a:ext cx="3397755" cy="7481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不同的分支因子下的表现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确定性环境中表现比较好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indent="0">
              <a:buNone/>
            </a:pP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pic>
        <p:nvPicPr>
          <p:cNvPr id="9" name="图片 4">
            <a:extLst>
              <a:ext uri="{FF2B5EF4-FFF2-40B4-BE49-F238E27FC236}">
                <a16:creationId xmlns:a16="http://schemas.microsoft.com/office/drawing/2014/main" id="{20523109-86DC-48D8-A0B2-E9EEFA708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606" y="1503490"/>
            <a:ext cx="3130143" cy="16983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656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>
            <a:normAutofit/>
          </a:bodyPr>
          <a:lstStyle/>
          <a:p>
            <a:r>
              <a:rPr lang="zh-CN" altLang="en-US" dirty="0"/>
              <a:t>小结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42</a:t>
            </a:fld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EA1CC9F4-F22C-474D-802B-067830FF7434}"/>
              </a:ext>
            </a:extLst>
          </p:cNvPr>
          <p:cNvSpPr txBox="1">
            <a:spLocks/>
          </p:cNvSpPr>
          <p:nvPr/>
        </p:nvSpPr>
        <p:spPr>
          <a:xfrm>
            <a:off x="502441" y="1329128"/>
            <a:ext cx="8387985" cy="5289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2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优先级采样</a:t>
            </a:r>
            <a:endParaRPr lang="en-US" altLang="zh-CN" sz="22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zh-CN" altLang="en-US" sz="20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收敛更快</a:t>
            </a:r>
            <a:endParaRPr lang="en-US" altLang="zh-CN" sz="20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zh-CN" altLang="en-US" sz="20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随机环境使用期望更新，计算量大</a:t>
            </a:r>
            <a:endParaRPr lang="en-US" altLang="zh-CN" sz="20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endParaRPr lang="en-US" altLang="zh-CN" sz="22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r>
              <a:rPr lang="zh-CN" altLang="en-US" sz="22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期望更新和采样更新</a:t>
            </a:r>
            <a:endParaRPr lang="en-US" altLang="zh-CN" sz="22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zh-CN" altLang="en-US" sz="20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期望更新计算量大但是没有偏差</a:t>
            </a:r>
            <a:endParaRPr lang="en-US" altLang="zh-CN" sz="20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zh-CN" altLang="en-US" sz="20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采样更新计算量小但是存在采样偏差</a:t>
            </a:r>
            <a:endParaRPr lang="en-US" altLang="zh-CN" sz="22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endParaRPr lang="en-US" altLang="zh-CN" sz="22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r>
              <a:rPr lang="zh-CN" altLang="en-US" sz="22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轨迹采样</a:t>
            </a:r>
            <a:endParaRPr lang="en-US" altLang="zh-CN" sz="22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zh-CN" altLang="en-US" sz="20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采样更新，计算量小</a:t>
            </a:r>
            <a:endParaRPr lang="en-US" altLang="zh-CN" sz="20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zh-CN" altLang="en-US" sz="20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不断重复某些访问过的状态</a:t>
            </a:r>
            <a:endParaRPr lang="en-US" altLang="zh-CN" sz="20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2"/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529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3C326D0B-7DAB-41B6-8030-2E4A18CC94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1" y="85844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9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3C326D0B-7DAB-41B6-8030-2E4A18CC9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91" y="85844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EC933494-1B63-4A32-964F-D05236799BA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857250"/>
            <a:ext cx="119063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3000" b="1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5E2DD1E-4FB6-4845-A769-BB029B6BFC13}"/>
              </a:ext>
            </a:extLst>
          </p:cNvPr>
          <p:cNvSpPr txBox="1"/>
          <p:nvPr/>
        </p:nvSpPr>
        <p:spPr>
          <a:xfrm>
            <a:off x="2275060" y="3786717"/>
            <a:ext cx="5887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规划与学习</a:t>
            </a:r>
            <a:r>
              <a:rPr lang="en-US" altLang="zh-CN" sz="4000" b="1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: </a:t>
            </a:r>
            <a:r>
              <a:rPr lang="zh-CN" altLang="en-US" sz="4000" b="1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决策时规划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ED3DF7-FB71-425D-AFE0-12D254584D68}"/>
              </a:ext>
            </a:extLst>
          </p:cNvPr>
          <p:cNvSpPr txBox="1"/>
          <p:nvPr/>
        </p:nvSpPr>
        <p:spPr>
          <a:xfrm>
            <a:off x="2317728" y="4914628"/>
            <a:ext cx="588515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张伟楠 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– </a:t>
            </a:r>
            <a:r>
              <a:rPr lang="zh-CN" altLang="en-US" dirty="0">
                <a:solidFill>
                  <a:srgbClr val="00B0F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上海交通大学</a:t>
            </a:r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506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4480C692-B31A-0344-BFAA-BF8D473C02A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44</a:t>
            </a:fld>
            <a:endParaRPr lang="zh-CN" altLang="en-US" dirty="0"/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3296A87F-F951-AE48-9C79-1BD310D19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99300" y="2810639"/>
            <a:ext cx="3441065" cy="407781"/>
          </a:xfrm>
        </p:spPr>
        <p:txBody>
          <a:bodyPr anchor="ctr" anchorCtr="0">
            <a:normAutofit lnSpcReduction="10000"/>
          </a:bodyPr>
          <a:lstStyle/>
          <a:p>
            <a:pPr algn="l"/>
            <a:r>
              <a:rPr kumimoji="1" lang="zh-CN" altLang="en-US" dirty="0"/>
              <a:t>实时动态规划</a:t>
            </a:r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5724F0BF-53A1-8C4C-AD42-0E17F053D77A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428196" y="2776349"/>
            <a:ext cx="636022" cy="407781"/>
          </a:xfrm>
        </p:spPr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6CFF8168-52EA-4041-999C-A03781529AD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199300" y="3589340"/>
            <a:ext cx="3441065" cy="407781"/>
          </a:xfrm>
        </p:spPr>
        <p:txBody>
          <a:bodyPr anchor="ctr" anchorCtr="0">
            <a:normAutofit lnSpcReduction="10000"/>
          </a:bodyPr>
          <a:lstStyle/>
          <a:p>
            <a:pPr algn="l"/>
            <a:r>
              <a:rPr kumimoji="1" lang="zh-CN" altLang="en-US" dirty="0"/>
              <a:t>决策时规划</a:t>
            </a:r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3A06AF6E-4CC5-1448-8068-D29DC14654CF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428196" y="3555050"/>
            <a:ext cx="636022" cy="407781"/>
          </a:xfrm>
        </p:spPr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705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ED7A6E5-F88E-074E-9942-AB83ECAE9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49" y="6240464"/>
            <a:ext cx="2182416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45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1077145-4420-9747-A7A2-CFD20A9E7E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015" y="2818892"/>
            <a:ext cx="4190080" cy="1220215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dirty="0"/>
              <a:t>实时动态规划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D3F19C4E-1904-4A45-8CBB-D75A333F7C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887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/>
              <a:t>实时动态规划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771E2D8-53A5-A047-94AF-55A3B43B4C5A}"/>
              </a:ext>
            </a:extLst>
          </p:cNvPr>
          <p:cNvSpPr txBox="1">
            <a:spLocks/>
          </p:cNvSpPr>
          <p:nvPr/>
        </p:nvSpPr>
        <p:spPr>
          <a:xfrm>
            <a:off x="502442" y="1420715"/>
            <a:ext cx="5379743" cy="4461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和传统动态规划的区别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实时的轨迹采样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只更新轨迹访问的状态值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优势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能够跳过策略无关的状态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在解决状态集合规模大的问题上具有优势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满足一定条件下可以以概率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1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收敛到最优策略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pic>
        <p:nvPicPr>
          <p:cNvPr id="6" name="图片 4">
            <a:extLst>
              <a:ext uri="{FF2B5EF4-FFF2-40B4-BE49-F238E27FC236}">
                <a16:creationId xmlns:a16="http://schemas.microsoft.com/office/drawing/2014/main" id="{870C137E-923E-40DA-AC50-93EA896F4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713" y="1818132"/>
            <a:ext cx="3104652" cy="1833318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086A761-6BEC-4F02-AA2B-F58DF510709E}"/>
              </a:ext>
            </a:extLst>
          </p:cNvPr>
          <p:cNvCxnSpPr/>
          <p:nvPr/>
        </p:nvCxnSpPr>
        <p:spPr>
          <a:xfrm flipH="1" flipV="1">
            <a:off x="6457949" y="1651907"/>
            <a:ext cx="576944" cy="34017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88531BCB-0519-406D-9B66-BC1B08442593}"/>
              </a:ext>
            </a:extLst>
          </p:cNvPr>
          <p:cNvSpPr/>
          <p:nvPr/>
        </p:nvSpPr>
        <p:spPr>
          <a:xfrm>
            <a:off x="6398079" y="1603827"/>
            <a:ext cx="58966" cy="589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910B4F6-8B52-411C-996A-D7283191623D}"/>
              </a:ext>
            </a:extLst>
          </p:cNvPr>
          <p:cNvCxnSpPr>
            <a:cxnSpLocks/>
          </p:cNvCxnSpPr>
          <p:nvPr/>
        </p:nvCxnSpPr>
        <p:spPr>
          <a:xfrm flipH="1" flipV="1">
            <a:off x="6115049" y="1226865"/>
            <a:ext cx="288472" cy="38422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椭圆 11">
            <a:extLst>
              <a:ext uri="{FF2B5EF4-FFF2-40B4-BE49-F238E27FC236}">
                <a16:creationId xmlns:a16="http://schemas.microsoft.com/office/drawing/2014/main" id="{EDB3B5F4-3FDB-413E-A192-1A0CE2C79AE3}"/>
              </a:ext>
            </a:extLst>
          </p:cNvPr>
          <p:cNvSpPr/>
          <p:nvPr/>
        </p:nvSpPr>
        <p:spPr>
          <a:xfrm>
            <a:off x="6076950" y="1187448"/>
            <a:ext cx="58966" cy="589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0788861F-740C-4A25-A43C-A9CB1049E6C1}"/>
              </a:ext>
            </a:extLst>
          </p:cNvPr>
          <p:cNvCxnSpPr>
            <a:cxnSpLocks/>
          </p:cNvCxnSpPr>
          <p:nvPr/>
        </p:nvCxnSpPr>
        <p:spPr>
          <a:xfrm flipV="1">
            <a:off x="5780314" y="1647872"/>
            <a:ext cx="615545" cy="3401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D228C6D2-4411-46D2-9C55-F34868DA8414}"/>
              </a:ext>
            </a:extLst>
          </p:cNvPr>
          <p:cNvSpPr/>
          <p:nvPr/>
        </p:nvSpPr>
        <p:spPr>
          <a:xfrm>
            <a:off x="5757636" y="1960333"/>
            <a:ext cx="58966" cy="58966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3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实时动态规划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chemeClr val="accent1"/>
                </a:solidFill>
              </a:rPr>
              <a:t>RTDP</a:t>
            </a:r>
            <a:r>
              <a:rPr lang="en-US" altLang="zh-CN" dirty="0"/>
              <a:t>)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47</a:t>
            </a:fld>
            <a:endParaRPr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771E2D8-53A5-A047-94AF-55A3B43B4C5A}"/>
              </a:ext>
            </a:extLst>
          </p:cNvPr>
          <p:cNvSpPr txBox="1">
            <a:spLocks/>
          </p:cNvSpPr>
          <p:nvPr/>
        </p:nvSpPr>
        <p:spPr>
          <a:xfrm>
            <a:off x="502443" y="1444657"/>
            <a:ext cx="3619181" cy="4100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跑道问题（</a:t>
            </a:r>
            <a:r>
              <a:rPr lang="en-US" altLang="zh-CN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Racetrack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）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环境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:</a:t>
            </a:r>
          </a:p>
          <a:p>
            <a:pPr lvl="1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任务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: 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从起点跑到终点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状态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: 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二维坐标、二维速度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动作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: 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每维速度的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+1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-1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，不变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结果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:</a:t>
            </a:r>
          </a:p>
          <a:p>
            <a:pPr lvl="1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可到达状态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:</a:t>
            </a:r>
          </a:p>
          <a:p>
            <a:pPr lvl="2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随机策略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: 9115</a:t>
            </a:r>
          </a:p>
          <a:p>
            <a:pPr lvl="2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最优策略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: 599</a:t>
            </a:r>
          </a:p>
          <a:p>
            <a:pPr lvl="1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更新次数少了一半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F6BC0E6-2BC3-423B-9DA8-9F18E785DA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28"/>
          <a:stretch/>
        </p:blipFill>
        <p:spPr>
          <a:xfrm>
            <a:off x="3171828" y="4715683"/>
            <a:ext cx="5512888" cy="147636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8048EDE-FC1F-421A-8EF5-192B60608AAE}"/>
              </a:ext>
            </a:extLst>
          </p:cNvPr>
          <p:cNvSpPr/>
          <p:nvPr/>
        </p:nvSpPr>
        <p:spPr>
          <a:xfrm>
            <a:off x="215900" y="6491514"/>
            <a:ext cx="685577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hlinkClick r:id="rId3"/>
              </a:rPr>
              <a:t>https://towardsdatascience.com/solving-racetrack-in-reinforcement-learning-using-monte-carlo-control-bdee2aa4f04e</a:t>
            </a:r>
            <a:endParaRPr lang="zh-CN" altLang="en-US" sz="1000" dirty="0"/>
          </a:p>
        </p:txBody>
      </p:sp>
      <p:pic>
        <p:nvPicPr>
          <p:cNvPr id="9" name="图片 8" descr="图表, 条形图&#10;&#10;描述已自动生成">
            <a:extLst>
              <a:ext uri="{FF2B5EF4-FFF2-40B4-BE49-F238E27FC236}">
                <a16:creationId xmlns:a16="http://schemas.microsoft.com/office/drawing/2014/main" id="{33796D51-2EDA-433E-B7B9-403F824E13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946" y="987608"/>
            <a:ext cx="3203054" cy="372769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42007C4-9683-447C-BEDB-00D314AE2B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556" t="7691"/>
          <a:stretch/>
        </p:blipFill>
        <p:spPr>
          <a:xfrm>
            <a:off x="4121624" y="1295537"/>
            <a:ext cx="2099177" cy="336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60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ED7A6E5-F88E-074E-9942-AB83ECAE9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49" y="6240464"/>
            <a:ext cx="2182416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48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1077145-4420-9747-A7A2-CFD20A9E7E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决策时规划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D3F19C4E-1904-4A45-8CBB-D75A333F7C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280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决策时规划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49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8771E2D8-53A5-A047-94AF-55A3B43B4C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442" y="1383054"/>
                <a:ext cx="8137922" cy="35197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背景规划（</a:t>
                </a:r>
                <a:r>
                  <a:rPr lang="en-US" altLang="zh-CN" dirty="0">
                    <a:solidFill>
                      <a:schemeClr val="accent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Background Planning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）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/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规划是为了更新很多状态值供后续动作的选择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/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如动态规划，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𝐷𝑦𝑛𝑎</m:t>
                    </m:r>
                  </m:oMath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决策时规划（</a:t>
                </a:r>
                <a:r>
                  <a:rPr lang="en-US" altLang="zh-CN" dirty="0">
                    <a:solidFill>
                      <a:schemeClr val="accent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Decision-time Planning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）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/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规划只着眼于当前状态的动作选择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/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在不需要快速反应的应用中很有效，如棋类游戏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/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8771E2D8-53A5-A047-94AF-55A3B43B4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2" y="1383054"/>
                <a:ext cx="8137922" cy="3519792"/>
              </a:xfrm>
              <a:prstGeom prst="rect">
                <a:avLst/>
              </a:prstGeom>
              <a:blipFill>
                <a:blip r:embed="rId5"/>
                <a:stretch>
                  <a:fillRect l="-449" t="-10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188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策略值函数估计（</a:t>
            </a:r>
            <a:r>
              <a:rPr lang="en-US" altLang="zh-CN" dirty="0"/>
              <a:t>Policy Evaluation</a:t>
            </a:r>
            <a:r>
              <a:rPr lang="zh-CN" altLang="en-US" dirty="0"/>
              <a:t>）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D5B38259-0A6A-4BAA-BA7E-2BC782776C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738" y="1209707"/>
                <a:ext cx="7846442" cy="10286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给定环境</a:t>
                </a: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MDP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和策略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𝜋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，策略值函数估计如下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D5B38259-0A6A-4BAA-BA7E-2BC782776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38" y="1209707"/>
                <a:ext cx="7846442" cy="1028699"/>
              </a:xfrm>
              <a:prstGeom prst="rect">
                <a:avLst/>
              </a:prstGeom>
              <a:blipFill>
                <a:blip r:embed="rId3"/>
                <a:stretch>
                  <a:fillRect l="-4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6969058-8031-46FE-8CB6-F2DB8177B703}"/>
                  </a:ext>
                </a:extLst>
              </p:cNvPr>
              <p:cNvSpPr txBox="1"/>
              <p:nvPr/>
            </p:nvSpPr>
            <p:spPr>
              <a:xfrm>
                <a:off x="2054326" y="2480731"/>
                <a:ext cx="4572000" cy="972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~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𝜋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𝑠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𝛾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∈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𝑆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𝑠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𝑠</m:t>
                                      </m:r>
                                    </m:e>
                                  </m:d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𝜋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6969058-8031-46FE-8CB6-F2DB8177B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326" y="2480731"/>
                <a:ext cx="4572000" cy="9727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28B009D-0D5F-43BD-B603-FE9DFD01AD5D}"/>
                  </a:ext>
                </a:extLst>
              </p:cNvPr>
              <p:cNvSpPr txBox="1"/>
              <p:nvPr/>
            </p:nvSpPr>
            <p:spPr>
              <a:xfrm>
                <a:off x="1187355" y="2023410"/>
                <a:ext cx="68716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𝑉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𝑠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𝛾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+…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28B009D-0D5F-43BD-B603-FE9DFD01A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355" y="2023410"/>
                <a:ext cx="6871648" cy="369332"/>
              </a:xfrm>
              <a:prstGeom prst="rect">
                <a:avLst/>
              </a:prstGeom>
              <a:blipFill>
                <a:blip r:embed="rId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549A59A-2C4D-4305-9CE8-3275D439F754}"/>
                  </a:ext>
                </a:extLst>
              </p:cNvPr>
              <p:cNvSpPr txBox="1"/>
              <p:nvPr/>
            </p:nvSpPr>
            <p:spPr>
              <a:xfrm>
                <a:off x="1723716" y="3500280"/>
                <a:ext cx="2872854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𝑎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~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𝜋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𝑠</m:t>
                              </m:r>
                            </m:e>
                          </m:d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[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𝑄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𝜋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)]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549A59A-2C4D-4305-9CE8-3275D439F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716" y="3500280"/>
                <a:ext cx="2872854" cy="388889"/>
              </a:xfrm>
              <a:prstGeom prst="rect">
                <a:avLst/>
              </a:prstGeom>
              <a:blipFill>
                <a:blip r:embed="rId6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54B7D04-8101-4D40-8DBE-A0E7A306A2C9}"/>
                  </a:ext>
                </a:extLst>
              </p:cNvPr>
              <p:cNvSpPr txBox="1"/>
              <p:nvPr/>
            </p:nvSpPr>
            <p:spPr>
              <a:xfrm>
                <a:off x="1598103" y="5159754"/>
                <a:ext cx="4572000" cy="7740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𝑅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𝑠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,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𝑎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+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∈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𝑠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𝑠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p>
                            <m:sSup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54B7D04-8101-4D40-8DBE-A0E7A306A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103" y="5159754"/>
                <a:ext cx="4572000" cy="7740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C55DCFD-4CC3-4248-AEC7-0EE545169DC1}"/>
                  </a:ext>
                </a:extLst>
              </p:cNvPr>
              <p:cNvSpPr txBox="1"/>
              <p:nvPr/>
            </p:nvSpPr>
            <p:spPr>
              <a:xfrm>
                <a:off x="1091380" y="4627375"/>
                <a:ext cx="75940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𝑄</m:t>
                          </m:r>
                        </m:e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𝑠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,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𝑎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𝛾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+…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=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𝑠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=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𝑎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, 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C55DCFD-4CC3-4248-AEC7-0EE545169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380" y="4627375"/>
                <a:ext cx="7594056" cy="369332"/>
              </a:xfrm>
              <a:prstGeom prst="rect">
                <a:avLst/>
              </a:prstGeom>
              <a:blipFill>
                <a:blip r:embed="rId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684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启发式搜索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50</a:t>
            </a:fld>
            <a:endParaRPr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771E2D8-53A5-A047-94AF-55A3B43B4C5A}"/>
              </a:ext>
            </a:extLst>
          </p:cNvPr>
          <p:cNvSpPr txBox="1">
            <a:spLocks/>
          </p:cNvSpPr>
          <p:nvPr/>
        </p:nvSpPr>
        <p:spPr>
          <a:xfrm>
            <a:off x="502442" y="1502631"/>
            <a:ext cx="8137922" cy="1655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访问到当前状态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根节点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，对后续可能的情况进行树结构展开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叶节点代表估计的值函数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回溯到当前状态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根节点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，方式类似于值函数的更新方式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360C91-D32B-4010-B0F5-5EEB5DE19F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58" t="5261" r="8778" b="3730"/>
          <a:stretch/>
        </p:blipFill>
        <p:spPr>
          <a:xfrm>
            <a:off x="1494456" y="2964421"/>
            <a:ext cx="6153894" cy="327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24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启发式搜索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51</a:t>
            </a:fld>
            <a:endParaRPr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771E2D8-53A5-A047-94AF-55A3B43B4C5A}"/>
              </a:ext>
            </a:extLst>
          </p:cNvPr>
          <p:cNvSpPr txBox="1">
            <a:spLocks/>
          </p:cNvSpPr>
          <p:nvPr/>
        </p:nvSpPr>
        <p:spPr>
          <a:xfrm>
            <a:off x="502441" y="1465029"/>
            <a:ext cx="8137922" cy="2155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决策时规划，着重于当前状态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贪婪策略在单步情况下的扩展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启发式搜索看多步规划下，当前状态的最优行动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搜索越深，计算量越大，得到的动作越接近最优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性能提升不是源于多步更新，而是源于专注当前状态的后续可能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819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en-US" altLang="zh-CN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Rollout</a:t>
            </a:r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算法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52</a:t>
            </a:fld>
            <a:endParaRPr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771E2D8-53A5-A047-94AF-55A3B43B4C5A}"/>
              </a:ext>
            </a:extLst>
          </p:cNvPr>
          <p:cNvSpPr txBox="1">
            <a:spLocks/>
          </p:cNvSpPr>
          <p:nvPr/>
        </p:nvSpPr>
        <p:spPr>
          <a:xfrm>
            <a:off x="502442" y="1399174"/>
            <a:ext cx="8137922" cy="1490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从当前状态进行模拟的蒙特卡洛估计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选取最高估计值的动作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在下一个状态重复上述步骤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E0A4D71-7302-014E-981B-BBFD3BC9D146}"/>
              </a:ext>
            </a:extLst>
          </p:cNvPr>
          <p:cNvSpPr txBox="1">
            <a:spLocks/>
          </p:cNvSpPr>
          <p:nvPr/>
        </p:nvSpPr>
        <p:spPr>
          <a:xfrm>
            <a:off x="502442" y="3532652"/>
            <a:ext cx="1024014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特点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04611A04-B48B-5E41-9042-070CFE5ECF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442" y="4092852"/>
                <a:ext cx="6582237" cy="165480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决策时规划，从当前状态进行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𝑟𝑜𝑙𝑙𝑜𝑢𝑡</m:t>
                    </m:r>
                  </m:oMath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直接目的类似于策略迭代和改进，寻找更优的策略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表现取决于蒙特卡洛方法估值的准确性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04611A04-B48B-5E41-9042-070CFE5EC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2" y="4092852"/>
                <a:ext cx="6582237" cy="1654805"/>
              </a:xfrm>
              <a:prstGeom prst="rect">
                <a:avLst/>
              </a:prstGeom>
              <a:blipFill>
                <a:blip r:embed="rId6"/>
                <a:stretch>
                  <a:fillRect l="-556" t="-1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960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en-US" altLang="zh-CN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Rollout</a:t>
            </a:r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算法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53</a:t>
            </a:fld>
            <a:endParaRPr lang="zh-CN" altLang="en-US" dirty="0"/>
          </a:p>
        </p:txBody>
      </p:sp>
      <p:sp>
        <p:nvSpPr>
          <p:cNvPr id="5" name="文本占位符 3">
            <a:extLst>
              <a:ext uri="{FF2B5EF4-FFF2-40B4-BE49-F238E27FC236}">
                <a16:creationId xmlns:a16="http://schemas.microsoft.com/office/drawing/2014/main" id="{BA8BB5BE-7181-BE46-AD89-DA62294A69F2}"/>
              </a:ext>
            </a:extLst>
          </p:cNvPr>
          <p:cNvSpPr txBox="1">
            <a:spLocks/>
          </p:cNvSpPr>
          <p:nvPr/>
        </p:nvSpPr>
        <p:spPr>
          <a:xfrm>
            <a:off x="502444" y="1374739"/>
            <a:ext cx="1739311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时间</a:t>
            </a:r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复杂度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8771E2D8-53A5-A047-94AF-55A3B43B4C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442" y="1938727"/>
                <a:ext cx="8137922" cy="19077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𝑇𝑖𝑚𝑒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𝑡𝑟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阿里巴巴普惠体 R" panose="00020600040101010101" pitchFamily="18" charset="-122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𝑒𝑣𝑎𝑙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𝑠𝑡</m:t>
                                            </m:r>
                                          </m:e>
                                        </m:d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𝑐h𝑜𝑜𝑠𝑒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: 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决策的动作空间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: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𝑟𝑜𝑙𝑙𝑜𝑢𝑡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一个轨迹的平均步数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𝑒𝑣𝑎𝑙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𝑠𝑡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在第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𝑠𝑡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步下，估计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)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值函数的时间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𝑐h𝑜𝑜𝑠𝑒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𝑟𝑜𝑙𝑙𝑜𝑢𝑡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每步做出决策的时间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: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𝑟𝑜𝑙𝑙𝑜𝑢𝑡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 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轨迹的次数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8771E2D8-53A5-A047-94AF-55A3B43B4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2" y="1938727"/>
                <a:ext cx="8137922" cy="1907719"/>
              </a:xfrm>
              <a:prstGeom prst="rect">
                <a:avLst/>
              </a:prstGeom>
              <a:blipFill>
                <a:blip r:embed="rId5"/>
                <a:stretch>
                  <a:fillRect l="-300" t="-22684" b="-41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E0A4D71-7302-014E-981B-BBFD3BC9D146}"/>
              </a:ext>
            </a:extLst>
          </p:cNvPr>
          <p:cNvSpPr txBox="1">
            <a:spLocks/>
          </p:cNvSpPr>
          <p:nvPr/>
        </p:nvSpPr>
        <p:spPr>
          <a:xfrm>
            <a:off x="502444" y="3974534"/>
            <a:ext cx="3116736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Rollout</a:t>
            </a:r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算法的加速方法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04611A04-B48B-5E41-9042-070CFE5ECFE3}"/>
              </a:ext>
            </a:extLst>
          </p:cNvPr>
          <p:cNvSpPr txBox="1">
            <a:spLocks/>
          </p:cNvSpPr>
          <p:nvPr/>
        </p:nvSpPr>
        <p:spPr>
          <a:xfrm>
            <a:off x="502442" y="4538524"/>
            <a:ext cx="6582237" cy="1654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多个处理器并行采样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轨迹截断，用存储的值估计代替回报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剔除不可能成为最佳动作的动作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FAD2E340-E71C-4BDB-9AE9-6D11A52DB619}"/>
              </a:ext>
            </a:extLst>
          </p:cNvPr>
          <p:cNvSpPr/>
          <p:nvPr/>
        </p:nvSpPr>
        <p:spPr>
          <a:xfrm>
            <a:off x="5410200" y="4431836"/>
            <a:ext cx="2978150" cy="934090"/>
          </a:xfrm>
          <a:custGeom>
            <a:avLst/>
            <a:gdLst>
              <a:gd name="connsiteX0" fmla="*/ 0 w 2978150"/>
              <a:gd name="connsiteY0" fmla="*/ 553829 h 934090"/>
              <a:gd name="connsiteX1" fmla="*/ 977900 w 2978150"/>
              <a:gd name="connsiteY1" fmla="*/ 7729 h 934090"/>
              <a:gd name="connsiteX2" fmla="*/ 1701800 w 2978150"/>
              <a:gd name="connsiteY2" fmla="*/ 915779 h 934090"/>
              <a:gd name="connsiteX3" fmla="*/ 2978150 w 2978150"/>
              <a:gd name="connsiteY3" fmla="*/ 528429 h 934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8150" h="934090">
                <a:moveTo>
                  <a:pt x="0" y="553829"/>
                </a:moveTo>
                <a:cubicBezTo>
                  <a:pt x="347133" y="250616"/>
                  <a:pt x="694267" y="-52596"/>
                  <a:pt x="977900" y="7729"/>
                </a:cubicBezTo>
                <a:cubicBezTo>
                  <a:pt x="1261533" y="68054"/>
                  <a:pt x="1368425" y="828996"/>
                  <a:pt x="1701800" y="915779"/>
                </a:cubicBezTo>
                <a:cubicBezTo>
                  <a:pt x="2035175" y="1002562"/>
                  <a:pt x="2506662" y="765495"/>
                  <a:pt x="2978150" y="528429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8E25516-6882-440C-9C17-DD671FDBE788}"/>
              </a:ext>
            </a:extLst>
          </p:cNvPr>
          <p:cNvCxnSpPr>
            <a:cxnSpLocks/>
          </p:cNvCxnSpPr>
          <p:nvPr/>
        </p:nvCxnSpPr>
        <p:spPr>
          <a:xfrm>
            <a:off x="7366000" y="4355129"/>
            <a:ext cx="0" cy="169545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A908F586-6E12-40B7-96CB-B2057806881F}"/>
              </a:ext>
            </a:extLst>
          </p:cNvPr>
          <p:cNvCxnSpPr>
            <a:cxnSpLocks/>
          </p:cNvCxnSpPr>
          <p:nvPr/>
        </p:nvCxnSpPr>
        <p:spPr>
          <a:xfrm flipH="1">
            <a:off x="7416800" y="4525930"/>
            <a:ext cx="527050" cy="782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368FCAA-60D3-48C9-875B-8316743B8648}"/>
                  </a:ext>
                </a:extLst>
              </p:cNvPr>
              <p:cNvSpPr txBox="1"/>
              <p:nvPr/>
            </p:nvSpPr>
            <p:spPr>
              <a:xfrm>
                <a:off x="7714764" y="4170463"/>
                <a:ext cx="11048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𝑄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368FCAA-60D3-48C9-875B-8316743B8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4764" y="4170463"/>
                <a:ext cx="1104896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EE3B4038-EB21-4068-8968-AFA24DCE2D14}"/>
                  </a:ext>
                </a:extLst>
              </p:cNvPr>
              <p:cNvSpPr txBox="1"/>
              <p:nvPr/>
            </p:nvSpPr>
            <p:spPr>
              <a:xfrm>
                <a:off x="6707817" y="5410295"/>
                <a:ext cx="11048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𝑆</m:t>
                      </m:r>
                    </m:oMath>
                  </m:oMathPara>
                </a14:m>
                <a:endParaRPr lang="zh-CN" altLang="en-US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EE3B4038-EB21-4068-8968-AFA24DCE2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817" y="5410295"/>
                <a:ext cx="110489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4884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6" grpId="0" animBg="1"/>
      <p:bldP spid="2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蒙特卡洛树搜索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54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8771E2D8-53A5-A047-94AF-55A3B43B4C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441" y="1252929"/>
                <a:ext cx="3327187" cy="53389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16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选择</a:t>
                </a:r>
                <a:r>
                  <a:rPr lang="en-US" altLang="zh-CN" sz="16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: </a:t>
                </a:r>
                <a:r>
                  <a:rPr lang="zh-CN" altLang="en-US" sz="16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根据树策略</a:t>
                </a:r>
                <a:r>
                  <a:rPr lang="en-US" altLang="zh-CN" sz="16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(</a:t>
                </a:r>
                <a:r>
                  <a:rPr lang="zh-CN" altLang="en-US" sz="16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动作值函数</a:t>
                </a:r>
                <a:r>
                  <a:rPr lang="en-US" altLang="zh-CN" sz="16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)</a:t>
                </a:r>
                <a:r>
                  <a:rPr lang="zh-CN" altLang="en-US" sz="16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遍历树到一个叶节点</a:t>
                </a:r>
                <a:endParaRPr lang="en-US" altLang="zh-CN" sz="16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16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扩展</a:t>
                </a:r>
                <a:r>
                  <a:rPr lang="en-US" altLang="zh-CN" sz="16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: </a:t>
                </a:r>
                <a:r>
                  <a:rPr lang="zh-CN" altLang="en-US" sz="16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从选择的叶节点出发选择未探索过的动作到达新的状态</a:t>
                </a:r>
                <a:endParaRPr lang="en-US" altLang="zh-CN" sz="16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16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模拟</a:t>
                </a:r>
                <a:r>
                  <a:rPr lang="en-US" altLang="zh-CN" sz="16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: </a:t>
                </a:r>
                <a:r>
                  <a:rPr lang="zh-CN" altLang="en-US" sz="16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从新的状态出发按照</a:t>
                </a:r>
                <a14:m>
                  <m:oMath xmlns:m="http://schemas.openxmlformats.org/officeDocument/2006/math">
                    <m:r>
                      <a:rPr lang="en-US" altLang="zh-CN" sz="1600" b="0" i="0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 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𝑟𝑜𝑙𝑙𝑜𝑢𝑡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策略进行轨迹模拟</a:t>
                </a:r>
                <a:endParaRPr lang="en-US" altLang="zh-CN" sz="16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16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回溯</a:t>
                </a:r>
                <a:r>
                  <a:rPr lang="en-US" altLang="zh-CN" sz="16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: </a:t>
                </a:r>
                <a:r>
                  <a:rPr lang="zh-CN" altLang="en-US" sz="16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得到的回报回溯更新树策略</a:t>
                </a:r>
                <a:r>
                  <a:rPr lang="en-US" altLang="zh-CN" sz="16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𝑟𝑜𝑙𝑙𝑜𝑢𝑡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访问的状态值不会被保存</a:t>
                </a:r>
                <a:endParaRPr lang="en-US" altLang="zh-CN" sz="16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16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重复上述步骤直至计算资源耗尽，从根节点选择最优动作</a:t>
                </a:r>
                <a:endParaRPr lang="en-US" altLang="zh-CN" sz="16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16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得到新状态</a:t>
                </a:r>
                <a:r>
                  <a:rPr lang="en-US" altLang="zh-CN" sz="16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, </a:t>
                </a:r>
                <a:r>
                  <a:rPr lang="zh-CN" altLang="en-US" sz="16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保留原有树的新状态下的部分节点</a:t>
                </a:r>
                <a:endParaRPr lang="en-US" altLang="zh-CN" sz="16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16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重复上述步骤直至游戏结束</a:t>
                </a:r>
                <a:endParaRPr lang="en-US" altLang="zh-CN" sz="16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8771E2D8-53A5-A047-94AF-55A3B43B4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1" y="1252929"/>
                <a:ext cx="3327187" cy="5338940"/>
              </a:xfrm>
              <a:prstGeom prst="rect">
                <a:avLst/>
              </a:prstGeom>
              <a:blipFill>
                <a:blip r:embed="rId5"/>
                <a:stretch>
                  <a:fillRect l="-916" t="-3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箭头: 左弧形 5">
            <a:extLst>
              <a:ext uri="{FF2B5EF4-FFF2-40B4-BE49-F238E27FC236}">
                <a16:creationId xmlns:a16="http://schemas.microsoft.com/office/drawing/2014/main" id="{1471BA5E-DA7D-4906-8628-BCA123732750}"/>
              </a:ext>
            </a:extLst>
          </p:cNvPr>
          <p:cNvSpPr/>
          <p:nvPr/>
        </p:nvSpPr>
        <p:spPr>
          <a:xfrm flipV="1">
            <a:off x="253606" y="1353565"/>
            <a:ext cx="220553" cy="2822650"/>
          </a:xfrm>
          <a:prstGeom prst="curved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箭头: 左弧形 14">
            <a:extLst>
              <a:ext uri="{FF2B5EF4-FFF2-40B4-BE49-F238E27FC236}">
                <a16:creationId xmlns:a16="http://schemas.microsoft.com/office/drawing/2014/main" id="{419C48CF-1A27-4AFA-A917-A9C122BB8870}"/>
              </a:ext>
            </a:extLst>
          </p:cNvPr>
          <p:cNvSpPr/>
          <p:nvPr/>
        </p:nvSpPr>
        <p:spPr>
          <a:xfrm flipV="1">
            <a:off x="42262" y="1252927"/>
            <a:ext cx="395728" cy="4172057"/>
          </a:xfrm>
          <a:prstGeom prst="curved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67AC7FD-427A-48AC-91C8-1784431BCDA3}"/>
              </a:ext>
            </a:extLst>
          </p:cNvPr>
          <p:cNvGrpSpPr/>
          <p:nvPr/>
        </p:nvGrpSpPr>
        <p:grpSpPr>
          <a:xfrm>
            <a:off x="3851629" y="1674429"/>
            <a:ext cx="5212640" cy="3494966"/>
            <a:chOff x="3765177" y="4124612"/>
            <a:chExt cx="3876114" cy="259885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1CE5BFFF-6C85-4AAA-AE5D-8063B900EB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568" r="2450" b="2718"/>
            <a:stretch/>
          </p:blipFill>
          <p:spPr>
            <a:xfrm>
              <a:off x="3765177" y="4124612"/>
              <a:ext cx="3876114" cy="2598853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F2BA539-68CA-4527-91D2-DFE0E9973081}"/>
                </a:ext>
              </a:extLst>
            </p:cNvPr>
            <p:cNvSpPr/>
            <p:nvPr/>
          </p:nvSpPr>
          <p:spPr>
            <a:xfrm>
              <a:off x="3888260" y="4192054"/>
              <a:ext cx="862439" cy="2531411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97B4247-85B6-4867-96F9-96C50181EFE6}"/>
                </a:ext>
              </a:extLst>
            </p:cNvPr>
            <p:cNvSpPr/>
            <p:nvPr/>
          </p:nvSpPr>
          <p:spPr>
            <a:xfrm>
              <a:off x="4777594" y="4192054"/>
              <a:ext cx="862439" cy="2531411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C92E343-71EA-4B75-B76F-4F51E822B87E}"/>
                </a:ext>
              </a:extLst>
            </p:cNvPr>
            <p:cNvSpPr/>
            <p:nvPr/>
          </p:nvSpPr>
          <p:spPr>
            <a:xfrm>
              <a:off x="5666928" y="4192054"/>
              <a:ext cx="862439" cy="2531411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5B35FF0-A448-48B3-B4C4-DF59C84B3FCA}"/>
                </a:ext>
              </a:extLst>
            </p:cNvPr>
            <p:cNvSpPr/>
            <p:nvPr/>
          </p:nvSpPr>
          <p:spPr>
            <a:xfrm>
              <a:off x="6593818" y="4192052"/>
              <a:ext cx="862439" cy="2531411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7966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蒙特卡洛树搜索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55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8771E2D8-53A5-A047-94AF-55A3B43B4C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442" y="1457227"/>
                <a:ext cx="8387985" cy="20075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蒙特卡洛控制</a:t>
                </a: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+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决策时规划（类似于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𝑟𝑜𝑙𝑙𝑜𝑢𝑡</m:t>
                    </m:r>
                    <m:r>
                      <a:rPr lang="zh-CN" altLang="en-US" i="1" dirty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）</m:t>
                    </m:r>
                  </m:oMath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保留了过去一部分的经验数据。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/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下一个状态树的初始树是上一个状态树具有高回报的部分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8771E2D8-53A5-A047-94AF-55A3B43B4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2" y="1457227"/>
                <a:ext cx="8387985" cy="2007591"/>
              </a:xfrm>
              <a:prstGeom prst="rect">
                <a:avLst/>
              </a:prstGeom>
              <a:blipFill>
                <a:blip r:embed="rId6"/>
                <a:stretch>
                  <a:fillRect l="-436" t="-12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占位符 3">
            <a:extLst>
              <a:ext uri="{FF2B5EF4-FFF2-40B4-BE49-F238E27FC236}">
                <a16:creationId xmlns:a16="http://schemas.microsoft.com/office/drawing/2014/main" id="{850D2DD1-FD1D-4469-8D19-11B7E77B3283}"/>
              </a:ext>
            </a:extLst>
          </p:cNvPr>
          <p:cNvSpPr txBox="1">
            <a:spLocks/>
          </p:cNvSpPr>
          <p:nvPr/>
        </p:nvSpPr>
        <p:spPr>
          <a:xfrm>
            <a:off x="502444" y="3528862"/>
            <a:ext cx="1075634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应用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C20F4C72-00A6-4AF6-A767-2A98DE5666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442" y="4092852"/>
                <a:ext cx="6582237" cy="165480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AlphaGo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16</m:t>
                    </m:r>
                  </m:oMath>
                </a14:m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年五番棋比赛中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4:1</m:t>
                    </m:r>
                  </m:oMath>
                </a14:m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李世石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17</m:t>
                    </m:r>
                  </m:oMath>
                </a14:m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年乌镇围棋峰会中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3:0</m:t>
                    </m:r>
                  </m:oMath>
                </a14:m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柯洁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/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C20F4C72-00A6-4AF6-A767-2A98DE566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2" y="4092852"/>
                <a:ext cx="6582237" cy="1654805"/>
              </a:xfrm>
              <a:prstGeom prst="rect">
                <a:avLst/>
              </a:prstGeom>
              <a:blipFill>
                <a:blip r:embed="rId7"/>
                <a:stretch>
                  <a:fillRect l="-556" t="-18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E6E189E2-4252-4824-90DA-5F0AB1CF14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2157" y="3485966"/>
            <a:ext cx="3738208" cy="25396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174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FC4EC72-3878-46DC-B271-F21474137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49" y="6240464"/>
            <a:ext cx="2182416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56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1B0A317-CA6F-4D3A-87F9-A0CB5C40A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464" y="361507"/>
            <a:ext cx="7870345" cy="679131"/>
          </a:xfrm>
        </p:spPr>
        <p:txBody>
          <a:bodyPr/>
          <a:lstStyle/>
          <a:p>
            <a:r>
              <a:rPr lang="zh-CN" altLang="en-US" dirty="0"/>
              <a:t>基于规划的强化学习方法总结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3515A53-D28B-4149-8676-420D29BF58A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2444" y="1474381"/>
            <a:ext cx="8137922" cy="4972464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2000" dirty="0"/>
              <a:t>模型和规划</a:t>
            </a:r>
          </a:p>
          <a:p>
            <a:r>
              <a:rPr lang="zh-CN" altLang="en-US" sz="2000" dirty="0"/>
              <a:t>模型是什么</a:t>
            </a:r>
          </a:p>
          <a:p>
            <a:r>
              <a:rPr lang="zh-CN" altLang="en-US" sz="2000" dirty="0"/>
              <a:t>规划是什么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dirty="0"/>
              <a:t>基于模型的算法</a:t>
            </a:r>
            <a:endParaRPr lang="en-US" altLang="zh-CN" dirty="0"/>
          </a:p>
          <a:p>
            <a:pPr lvl="1"/>
            <a:r>
              <a:rPr lang="en-US" altLang="zh-CN" dirty="0"/>
              <a:t>Dyna</a:t>
            </a:r>
          </a:p>
          <a:p>
            <a:pPr lvl="1"/>
            <a:r>
              <a:rPr lang="en-US" altLang="zh-CN" dirty="0"/>
              <a:t>Dyna-Q+</a:t>
            </a:r>
          </a:p>
          <a:p>
            <a:endParaRPr lang="en-US" altLang="zh-CN" sz="2000" dirty="0"/>
          </a:p>
          <a:p>
            <a:r>
              <a:rPr lang="zh-CN" altLang="en-US" sz="2000" dirty="0"/>
              <a:t>期望更新和采样更新</a:t>
            </a:r>
            <a:endParaRPr lang="en-US" altLang="zh-CN" sz="2000" dirty="0"/>
          </a:p>
          <a:p>
            <a:pPr lvl="1"/>
            <a:r>
              <a:rPr lang="zh-CN" altLang="en-US" sz="1800" dirty="0"/>
              <a:t>优先级采样</a:t>
            </a:r>
            <a:endParaRPr lang="en-US" altLang="zh-CN" sz="1800" dirty="0"/>
          </a:p>
          <a:p>
            <a:pPr lvl="1"/>
            <a:r>
              <a:rPr lang="zh-CN" altLang="en-US" sz="1800" dirty="0"/>
              <a:t>轨迹采样</a:t>
            </a:r>
            <a:endParaRPr lang="en-US" altLang="zh-CN" sz="1800" dirty="0"/>
          </a:p>
          <a:p>
            <a:endParaRPr lang="en-US" altLang="zh-CN" dirty="0"/>
          </a:p>
          <a:p>
            <a:r>
              <a:rPr lang="zh-CN" altLang="en-US" dirty="0"/>
              <a:t>实时动态规划</a:t>
            </a:r>
            <a:endParaRPr lang="en-US" altLang="zh-CN" dirty="0"/>
          </a:p>
          <a:p>
            <a:r>
              <a:rPr lang="zh-CN" altLang="en-US" dirty="0"/>
              <a:t>决策时规划</a:t>
            </a:r>
            <a:endParaRPr lang="en-US" altLang="zh-CN" dirty="0"/>
          </a:p>
          <a:p>
            <a:pPr lvl="1"/>
            <a:r>
              <a:rPr lang="zh-CN" altLang="en-US" dirty="0"/>
              <a:t>启发式算法</a:t>
            </a:r>
            <a:endParaRPr lang="en-US" altLang="zh-CN" dirty="0"/>
          </a:p>
          <a:p>
            <a:pPr lvl="1"/>
            <a:r>
              <a:rPr lang="en-US" altLang="zh-CN" dirty="0"/>
              <a:t>Rollout </a:t>
            </a:r>
            <a:r>
              <a:rPr lang="zh-CN" altLang="en-US" dirty="0"/>
              <a:t>算法</a:t>
            </a:r>
            <a:endParaRPr lang="en-US" altLang="zh-CN" dirty="0"/>
          </a:p>
          <a:p>
            <a:pPr lvl="1"/>
            <a:r>
              <a:rPr lang="zh-CN" altLang="en-US" dirty="0"/>
              <a:t>蒙特卡洛树搜索</a:t>
            </a:r>
            <a:endParaRPr lang="en-US" altLang="zh-CN" dirty="0"/>
          </a:p>
          <a:p>
            <a:pPr lvl="2"/>
            <a:endParaRPr lang="en-US" altLang="zh-CN" sz="1200" dirty="0"/>
          </a:p>
          <a:p>
            <a:endParaRPr lang="en-US" altLang="zh-CN" sz="2000" dirty="0"/>
          </a:p>
          <a:p>
            <a:endParaRPr lang="zh-CN" altLang="en-US" sz="2000" dirty="0"/>
          </a:p>
          <a:p>
            <a:endParaRPr lang="zh-CN" altLang="en-US" sz="2000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EB8FB3E-4261-47EE-8576-C26820465FF1}"/>
              </a:ext>
            </a:extLst>
          </p:cNvPr>
          <p:cNvGrpSpPr/>
          <p:nvPr/>
        </p:nvGrpSpPr>
        <p:grpSpPr>
          <a:xfrm>
            <a:off x="3317325" y="1931174"/>
            <a:ext cx="5528603" cy="4246484"/>
            <a:chOff x="738550" y="2210590"/>
            <a:chExt cx="5458813" cy="4157377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38ADD5D-A711-443E-B6B6-6AD93C394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8550" y="2210590"/>
              <a:ext cx="5458813" cy="4157377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82CE1C5-3CB3-4F6A-BC59-A6FD6F74C8E3}"/>
                </a:ext>
              </a:extLst>
            </p:cNvPr>
            <p:cNvSpPr/>
            <p:nvPr/>
          </p:nvSpPr>
          <p:spPr>
            <a:xfrm>
              <a:off x="2571940" y="2422254"/>
              <a:ext cx="1636665" cy="311517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值函数</a:t>
              </a:r>
              <a:r>
                <a:rPr lang="en-US" altLang="zh-CN" sz="2000" b="1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/</a:t>
              </a:r>
              <a:r>
                <a:rPr lang="zh-CN" altLang="en-US" sz="2000" b="1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策略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2185549-F756-47FC-AC64-24192F8FDD07}"/>
                </a:ext>
              </a:extLst>
            </p:cNvPr>
            <p:cNvSpPr/>
            <p:nvPr/>
          </p:nvSpPr>
          <p:spPr>
            <a:xfrm>
              <a:off x="3879890" y="4682611"/>
              <a:ext cx="1636665" cy="311517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经验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A899EDC-A292-4510-BB30-B7FFAC4EA5AF}"/>
                </a:ext>
              </a:extLst>
            </p:cNvPr>
            <p:cNvSpPr/>
            <p:nvPr/>
          </p:nvSpPr>
          <p:spPr>
            <a:xfrm>
              <a:off x="1242354" y="4700920"/>
              <a:ext cx="1636665" cy="311517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模型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4909CFC-2440-4090-A3EA-B43A84A5722F}"/>
                </a:ext>
              </a:extLst>
            </p:cNvPr>
            <p:cNvSpPr/>
            <p:nvPr/>
          </p:nvSpPr>
          <p:spPr>
            <a:xfrm>
              <a:off x="3578815" y="3496437"/>
              <a:ext cx="1155437" cy="601957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直接强化学习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5D1D376-1541-42F4-9B97-01C89CEA111B}"/>
                </a:ext>
              </a:extLst>
            </p:cNvPr>
            <p:cNvSpPr/>
            <p:nvPr/>
          </p:nvSpPr>
          <p:spPr>
            <a:xfrm>
              <a:off x="3481220" y="3335363"/>
              <a:ext cx="195192" cy="554315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6BBCABE-60D4-4D75-A5C3-D6A748B11E97}"/>
                </a:ext>
              </a:extLst>
            </p:cNvPr>
            <p:cNvSpPr/>
            <p:nvPr/>
          </p:nvSpPr>
          <p:spPr>
            <a:xfrm>
              <a:off x="4990597" y="3071607"/>
              <a:ext cx="655865" cy="601957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行动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49EA64E-5211-4097-9EB5-721F8B1A8711}"/>
                </a:ext>
              </a:extLst>
            </p:cNvPr>
            <p:cNvSpPr/>
            <p:nvPr/>
          </p:nvSpPr>
          <p:spPr>
            <a:xfrm>
              <a:off x="885323" y="3215269"/>
              <a:ext cx="836674" cy="601957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规划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B6C0A38-0DE0-41E8-BDF3-950C6284FCA0}"/>
                </a:ext>
              </a:extLst>
            </p:cNvPr>
            <p:cNvSpPr/>
            <p:nvPr/>
          </p:nvSpPr>
          <p:spPr>
            <a:xfrm>
              <a:off x="2903502" y="5638698"/>
              <a:ext cx="1155437" cy="601957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模型学习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722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A6A819F1-33AF-45D7-8BF6-2B0A9769CAD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1" y="85844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3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A6A819F1-33AF-45D7-8BF6-2B0A9769CA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91" y="85844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FF51F16D-1BAD-46EE-A6F4-B8B94C9DF62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857250"/>
            <a:ext cx="119063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+mj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68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策略提升（</a:t>
            </a:r>
            <a:r>
              <a:rPr lang="en-US" altLang="zh-CN" dirty="0"/>
              <a:t>Policy Improvement</a:t>
            </a:r>
            <a:r>
              <a:rPr lang="zh-CN" altLang="en-US" dirty="0"/>
              <a:t>）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D5B38259-0A6A-4BAA-BA7E-2BC782776C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738" y="1209707"/>
                <a:ext cx="7846442" cy="10286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对于两个策略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𝜋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𝜋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′</m:t>
                    </m:r>
                    <m:r>
                      <a:rPr lang="zh-CN" altLang="en-US" i="1" dirty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，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如果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满足如下性质，</a:t>
                </a:r>
                <a:r>
                  <a:rPr lang="en-US" altLang="zh-CN" dirty="0"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𝜋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′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𝜋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的策略提升：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对于任何状态</a:t>
                </a: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s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，有</a:t>
                </a:r>
                <a:endParaRPr lang="en-US" altLang="zh-CN" dirty="0">
                  <a:latin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D5B38259-0A6A-4BAA-BA7E-2BC782776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38" y="1209707"/>
                <a:ext cx="7846442" cy="1028699"/>
              </a:xfrm>
              <a:prstGeom prst="rect">
                <a:avLst/>
              </a:prstGeom>
              <a:blipFill>
                <a:blip r:embed="rId3"/>
                <a:stretch>
                  <a:fillRect l="-466" b="-53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F7170C7-E030-4A06-B803-96456ADC5D67}"/>
                  </a:ext>
                </a:extLst>
              </p:cNvPr>
              <p:cNvSpPr txBox="1"/>
              <p:nvPr/>
            </p:nvSpPr>
            <p:spPr>
              <a:xfrm>
                <a:off x="1795540" y="4417103"/>
                <a:ext cx="20217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F7170C7-E030-4A06-B803-96456ADC5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540" y="4417103"/>
                <a:ext cx="2021747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内容占位符 2">
                <a:extLst>
                  <a:ext uri="{FF2B5EF4-FFF2-40B4-BE49-F238E27FC236}">
                    <a16:creationId xmlns:a16="http://schemas.microsoft.com/office/drawing/2014/main" id="{3DEAC0E3-020D-4E78-9B02-1C05E2DC54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738" y="4827326"/>
                <a:ext cx="7846442" cy="54024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 startAt="2"/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在其他所有状态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′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下，两策略输出相同，即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15" name="内容占位符 2">
                <a:extLst>
                  <a:ext uri="{FF2B5EF4-FFF2-40B4-BE49-F238E27FC236}">
                    <a16:creationId xmlns:a16="http://schemas.microsoft.com/office/drawing/2014/main" id="{3DEAC0E3-020D-4E78-9B02-1C05E2DC5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38" y="4827326"/>
                <a:ext cx="7846442" cy="540241"/>
              </a:xfrm>
              <a:prstGeom prst="rect">
                <a:avLst/>
              </a:prstGeom>
              <a:blipFill>
                <a:blip r:embed="rId5"/>
                <a:stretch>
                  <a:fillRect b="-89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9FA3205-DAD9-499A-B538-43BEBD03060A}"/>
                  </a:ext>
                </a:extLst>
              </p:cNvPr>
              <p:cNvSpPr txBox="1"/>
              <p:nvPr/>
            </p:nvSpPr>
            <p:spPr>
              <a:xfrm>
                <a:off x="1918182" y="5382140"/>
                <a:ext cx="17764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9FA3205-DAD9-499A-B538-43BEBD030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182" y="5382140"/>
                <a:ext cx="177646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4B0DD9D9-F0CD-43BC-A517-18F53D22250F}"/>
                  </a:ext>
                </a:extLst>
              </p:cNvPr>
              <p:cNvSpPr txBox="1"/>
              <p:nvPr/>
            </p:nvSpPr>
            <p:spPr>
              <a:xfrm>
                <a:off x="4143860" y="4417103"/>
                <a:ext cx="4035406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4B0DD9D9-F0CD-43BC-A517-18F53D222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860" y="4417103"/>
                <a:ext cx="4035406" cy="404983"/>
              </a:xfrm>
              <a:prstGeom prst="rect">
                <a:avLst/>
              </a:prstGeom>
              <a:blipFill>
                <a:blip r:embed="rId7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内容占位符 2">
                <a:extLst>
                  <a:ext uri="{FF2B5EF4-FFF2-40B4-BE49-F238E27FC236}">
                    <a16:creationId xmlns:a16="http://schemas.microsoft.com/office/drawing/2014/main" id="{2D1D8822-D2C4-4A0E-AAFD-D4312F1D54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4734" y="5777015"/>
                <a:ext cx="7563446" cy="54024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7150" indent="0">
                  <a:lnSpc>
                    <a:spcPct val="150000"/>
                  </a:lnSpc>
                  <a:buNone/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那么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𝜋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′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𝜋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的一种</a:t>
                </a:r>
                <a:r>
                  <a:rPr lang="zh-CN" altLang="en-US" dirty="0">
                    <a:solidFill>
                      <a:srgbClr val="00B0F0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策略提升</a:t>
                </a:r>
                <a:endParaRPr lang="en-US" altLang="zh-CN" dirty="0">
                  <a:solidFill>
                    <a:srgbClr val="00B0F0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19" name="内容占位符 2">
                <a:extLst>
                  <a:ext uri="{FF2B5EF4-FFF2-40B4-BE49-F238E27FC236}">
                    <a16:creationId xmlns:a16="http://schemas.microsoft.com/office/drawing/2014/main" id="{2D1D8822-D2C4-4A0E-AAFD-D4312F1D5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34" y="5777015"/>
                <a:ext cx="7563446" cy="540241"/>
              </a:xfrm>
              <a:prstGeom prst="rect">
                <a:avLst/>
              </a:prstGeom>
              <a:blipFill>
                <a:blip r:embed="rId8"/>
                <a:stretch>
                  <a:fillRect l="-81" b="-147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B3E604D-1009-4DCE-825D-016CF0CE970F}"/>
                  </a:ext>
                </a:extLst>
              </p:cNvPr>
              <p:cNvSpPr txBox="1"/>
              <p:nvPr/>
            </p:nvSpPr>
            <p:spPr>
              <a:xfrm>
                <a:off x="4143859" y="5372032"/>
                <a:ext cx="4035405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B3E604D-1009-4DCE-825D-016CF0CE9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859" y="5372032"/>
                <a:ext cx="4035405" cy="404983"/>
              </a:xfrm>
              <a:prstGeom prst="rect">
                <a:avLst/>
              </a:prstGeom>
              <a:blipFill>
                <a:blip r:embed="rId9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内容占位符 2">
                <a:extLst>
                  <a:ext uri="{FF2B5EF4-FFF2-40B4-BE49-F238E27FC236}">
                    <a16:creationId xmlns:a16="http://schemas.microsoft.com/office/drawing/2014/main" id="{A1A5805E-C176-467E-8989-7BD30C847A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738" y="3308181"/>
                <a:ext cx="7846442" cy="10286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一种特例：给定环境</a:t>
                </a: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MDP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和两个策略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𝜋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𝜋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′</m:t>
                    </m:r>
                    <m:r>
                      <a:rPr lang="zh-CN" altLang="en-US" i="1" dirty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，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如果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满足如下性质：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在某个状态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𝑠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下，两策略的输出不同，并且有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21" name="内容占位符 2">
                <a:extLst>
                  <a:ext uri="{FF2B5EF4-FFF2-40B4-BE49-F238E27FC236}">
                    <a16:creationId xmlns:a16="http://schemas.microsoft.com/office/drawing/2014/main" id="{A1A5805E-C176-467E-8989-7BD30C847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38" y="3308181"/>
                <a:ext cx="7846442" cy="1028699"/>
              </a:xfrm>
              <a:prstGeom prst="rect">
                <a:avLst/>
              </a:prstGeom>
              <a:blipFill>
                <a:blip r:embed="rId10"/>
                <a:stretch>
                  <a:fillRect l="-466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97EA4CC-E4D5-4DF3-819C-7CB6296E0991}"/>
                  </a:ext>
                </a:extLst>
              </p:cNvPr>
              <p:cNvSpPr txBox="1"/>
              <p:nvPr/>
            </p:nvSpPr>
            <p:spPr>
              <a:xfrm>
                <a:off x="2286000" y="2318629"/>
                <a:ext cx="4572000" cy="4397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97EA4CC-E4D5-4DF3-819C-7CB6296E0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2318629"/>
                <a:ext cx="4572000" cy="439736"/>
              </a:xfrm>
              <a:prstGeom prst="rect">
                <a:avLst/>
              </a:prstGeom>
              <a:blipFill>
                <a:blip r:embed="rId11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6F7E283C-74CB-4931-B03C-CB680D4BB079}"/>
              </a:ext>
            </a:extLst>
          </p:cNvPr>
          <p:cNvCxnSpPr/>
          <p:nvPr/>
        </p:nvCxnSpPr>
        <p:spPr>
          <a:xfrm flipV="1">
            <a:off x="3646877" y="2654490"/>
            <a:ext cx="0" cy="27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8939694-19DF-4F14-84C3-006C0DE0BBC1}"/>
                  </a:ext>
                </a:extLst>
              </p:cNvPr>
              <p:cNvSpPr txBox="1"/>
              <p:nvPr/>
            </p:nvSpPr>
            <p:spPr>
              <a:xfrm>
                <a:off x="2957665" y="2969920"/>
                <a:ext cx="14739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rgbClr val="00B0F0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𝜋</m:t>
                    </m:r>
                    <m:r>
                      <a:rPr lang="zh-CN" alt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来</m:t>
                    </m:r>
                  </m:oMath>
                </a14:m>
                <a:r>
                  <a:rPr lang="zh-CN" altLang="en-US" dirty="0">
                    <a:solidFill>
                      <a:srgbClr val="00B0F0"/>
                    </a:solidFill>
                  </a:rPr>
                  <a:t>记回报</a:t>
                </a: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8939694-19DF-4F14-84C3-006C0DE0B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665" y="2969920"/>
                <a:ext cx="1473957" cy="369332"/>
              </a:xfrm>
              <a:prstGeom prst="rect">
                <a:avLst/>
              </a:prstGeom>
              <a:blipFill>
                <a:blip r:embed="rId12"/>
                <a:stretch>
                  <a:fillRect l="-3306" t="-9836" r="-2893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011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策略提升定理（</a:t>
            </a:r>
            <a:r>
              <a:rPr lang="en-US" altLang="zh-CN" dirty="0"/>
              <a:t>Policy Improvement Theorem</a:t>
            </a:r>
            <a:r>
              <a:rPr lang="zh-CN" altLang="en-US" dirty="0"/>
              <a:t>）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D5B38259-0A6A-4BAA-BA7E-2BC782776C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738" y="1209707"/>
                <a:ext cx="7846442" cy="10286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对于两个策略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𝜋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𝜋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′</m:t>
                    </m:r>
                    <m:r>
                      <a:rPr lang="zh-CN" altLang="en-US" i="1" dirty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，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如果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满足如下性质，</a:t>
                </a:r>
                <a:r>
                  <a:rPr lang="en-US" altLang="zh-CN" dirty="0"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𝜋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′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𝜋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的策略提升：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对于任何状态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𝑠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，有</a:t>
                </a:r>
                <a:endParaRPr lang="en-US" altLang="zh-CN" dirty="0">
                  <a:latin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D5B38259-0A6A-4BAA-BA7E-2BC782776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38" y="1209707"/>
                <a:ext cx="7846442" cy="1028699"/>
              </a:xfrm>
              <a:prstGeom prst="rect">
                <a:avLst/>
              </a:prstGeom>
              <a:blipFill>
                <a:blip r:embed="rId3"/>
                <a:stretch>
                  <a:fillRect l="-466" b="-53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内容占位符 2">
                <a:extLst>
                  <a:ext uri="{FF2B5EF4-FFF2-40B4-BE49-F238E27FC236}">
                    <a16:creationId xmlns:a16="http://schemas.microsoft.com/office/drawing/2014/main" id="{A1A5805E-C176-467E-8989-7BD30C847A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738" y="3725085"/>
                <a:ext cx="7846442" cy="10286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进而，</a:t>
                </a:r>
                <a:r>
                  <a:rPr lang="en-US" altLang="zh-CN" b="0" dirty="0"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𝜋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𝜋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′</m:t>
                    </m:r>
                    <m:r>
                      <a:rPr lang="zh-CN" altLang="en-US" i="1" dirty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满足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：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对任何状态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𝑠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，有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21" name="内容占位符 2">
                <a:extLst>
                  <a:ext uri="{FF2B5EF4-FFF2-40B4-BE49-F238E27FC236}">
                    <a16:creationId xmlns:a16="http://schemas.microsoft.com/office/drawing/2014/main" id="{A1A5805E-C176-467E-8989-7BD30C847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38" y="3725085"/>
                <a:ext cx="7846442" cy="1028699"/>
              </a:xfrm>
              <a:prstGeom prst="rect">
                <a:avLst/>
              </a:prstGeom>
              <a:blipFill>
                <a:blip r:embed="rId4"/>
                <a:stretch>
                  <a:fillRect l="-4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97EA4CC-E4D5-4DF3-819C-7CB6296E0991}"/>
                  </a:ext>
                </a:extLst>
              </p:cNvPr>
              <p:cNvSpPr txBox="1"/>
              <p:nvPr/>
            </p:nvSpPr>
            <p:spPr>
              <a:xfrm>
                <a:off x="2286000" y="2318629"/>
                <a:ext cx="4572000" cy="4397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97EA4CC-E4D5-4DF3-819C-7CB6296E0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2318629"/>
                <a:ext cx="4572000" cy="439736"/>
              </a:xfrm>
              <a:prstGeom prst="rect">
                <a:avLst/>
              </a:prstGeom>
              <a:blipFill>
                <a:blip r:embed="rId5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8ED3C7F-E9D3-4F58-B624-2ABFE7326002}"/>
                  </a:ext>
                </a:extLst>
              </p:cNvPr>
              <p:cNvSpPr txBox="1"/>
              <p:nvPr/>
            </p:nvSpPr>
            <p:spPr>
              <a:xfrm>
                <a:off x="2286000" y="4239434"/>
                <a:ext cx="4572000" cy="4421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8ED3C7F-E9D3-4F58-B624-2ABFE7326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4239434"/>
                <a:ext cx="4572000" cy="4421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24266DC-963A-453F-B3F3-4B0097613FB4}"/>
              </a:ext>
            </a:extLst>
          </p:cNvPr>
          <p:cNvCxnSpPr/>
          <p:nvPr/>
        </p:nvCxnSpPr>
        <p:spPr>
          <a:xfrm flipV="1">
            <a:off x="3960776" y="4701655"/>
            <a:ext cx="0" cy="27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7379E44-4817-47DC-8847-FB53841D8D74}"/>
                  </a:ext>
                </a:extLst>
              </p:cNvPr>
              <p:cNvSpPr txBox="1"/>
              <p:nvPr/>
            </p:nvSpPr>
            <p:spPr>
              <a:xfrm>
                <a:off x="3153610" y="5017085"/>
                <a:ext cx="16143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rgbClr val="00B0F0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𝜋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′</m:t>
                        </m:r>
                      </m:sup>
                    </m:sSup>
                    <m:r>
                      <a:rPr lang="zh-CN" alt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来</m:t>
                    </m:r>
                  </m:oMath>
                </a14:m>
                <a:r>
                  <a:rPr lang="zh-CN" altLang="en-US" dirty="0">
                    <a:solidFill>
                      <a:srgbClr val="00B0F0"/>
                    </a:solidFill>
                  </a:rPr>
                  <a:t>记回报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7379E44-4817-47DC-8847-FB53841D8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610" y="5017085"/>
                <a:ext cx="1614332" cy="369332"/>
              </a:xfrm>
              <a:prstGeom prst="rect">
                <a:avLst/>
              </a:prstGeom>
              <a:blipFill>
                <a:blip r:embed="rId7"/>
                <a:stretch>
                  <a:fillRect l="-3019" t="-9836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E5C41EF0-57A0-45EA-A970-B82E064465CD}"/>
              </a:ext>
            </a:extLst>
          </p:cNvPr>
          <p:cNvCxnSpPr/>
          <p:nvPr/>
        </p:nvCxnSpPr>
        <p:spPr>
          <a:xfrm flipV="1">
            <a:off x="3646877" y="2654490"/>
            <a:ext cx="0" cy="27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AB733C57-F042-4FF2-9073-E3AA07305F82}"/>
                  </a:ext>
                </a:extLst>
              </p:cNvPr>
              <p:cNvSpPr txBox="1"/>
              <p:nvPr/>
            </p:nvSpPr>
            <p:spPr>
              <a:xfrm>
                <a:off x="2957665" y="2969920"/>
                <a:ext cx="14739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rgbClr val="00B0F0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𝜋</m:t>
                    </m:r>
                    <m:r>
                      <a:rPr lang="zh-CN" alt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来</m:t>
                    </m:r>
                  </m:oMath>
                </a14:m>
                <a:r>
                  <a:rPr lang="zh-CN" altLang="en-US" dirty="0">
                    <a:solidFill>
                      <a:srgbClr val="00B0F0"/>
                    </a:solidFill>
                  </a:rPr>
                  <a:t>记回报</a:t>
                </a: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AB733C57-F042-4FF2-9073-E3AA07305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665" y="2969920"/>
                <a:ext cx="1473957" cy="369332"/>
              </a:xfrm>
              <a:prstGeom prst="rect">
                <a:avLst/>
              </a:prstGeom>
              <a:blipFill>
                <a:blip r:embed="rId8"/>
                <a:stretch>
                  <a:fillRect l="-3306" t="-9836" r="-2893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内容占位符 2">
                <a:extLst>
                  <a:ext uri="{FF2B5EF4-FFF2-40B4-BE49-F238E27FC236}">
                    <a16:creationId xmlns:a16="http://schemas.microsoft.com/office/drawing/2014/main" id="{56FA9B86-4B22-4AA4-9574-02FCADFB1F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1696" y="5648294"/>
                <a:ext cx="7586484" cy="5921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也即是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𝜋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′</m:t>
                    </m:r>
                    <m:r>
                      <a:rPr lang="zh-CN" altLang="en-US" i="1" dirty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的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策略价值（期望回报）超过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𝜋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，</a:t>
                </a:r>
                <a:r>
                  <a:rPr lang="en-US" altLang="zh-CN" dirty="0"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𝜋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′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比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𝜋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更加优秀。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25" name="内容占位符 2">
                <a:extLst>
                  <a:ext uri="{FF2B5EF4-FFF2-40B4-BE49-F238E27FC236}">
                    <a16:creationId xmlns:a16="http://schemas.microsoft.com/office/drawing/2014/main" id="{56FA9B86-4B22-4AA4-9574-02FCADFB1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696" y="5648294"/>
                <a:ext cx="7586484" cy="592170"/>
              </a:xfrm>
              <a:prstGeom prst="rect">
                <a:avLst/>
              </a:prstGeom>
              <a:blipFill>
                <a:blip r:embed="rId9"/>
                <a:stretch>
                  <a:fillRect l="-402" b="-4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916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策略提升定理（</a:t>
            </a:r>
            <a:r>
              <a:rPr lang="en-US" altLang="zh-CN" dirty="0"/>
              <a:t>Policy Improvement Theorem</a:t>
            </a:r>
            <a:r>
              <a:rPr lang="zh-CN" altLang="en-US" dirty="0"/>
              <a:t>）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D5B38259-0A6A-4BAA-BA7E-2BC782776C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738" y="1209707"/>
                <a:ext cx="7846442" cy="147207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对于两个策略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𝜋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𝜋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′</m:t>
                    </m:r>
                    <m:r>
                      <a:rPr lang="zh-CN" altLang="en-US" i="1" dirty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，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如果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满足如下性质，</a:t>
                </a:r>
                <a:r>
                  <a:rPr lang="en-US" altLang="zh-CN" dirty="0"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𝜋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′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𝜋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的策略提升：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对于任何状态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𝑠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，有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</a:rPr>
                  <a:t>，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因此有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D5B38259-0A6A-4BAA-BA7E-2BC782776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38" y="1209707"/>
                <a:ext cx="7846442" cy="1472078"/>
              </a:xfrm>
              <a:prstGeom prst="rect">
                <a:avLst/>
              </a:prstGeom>
              <a:blipFill>
                <a:blip r:embed="rId3"/>
                <a:stretch>
                  <a:fillRect l="-4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AB49C385-89CC-4DB7-BDFE-CDD49426238C}"/>
              </a:ext>
            </a:extLst>
          </p:cNvPr>
          <p:cNvSpPr txBox="1">
            <a:spLocks/>
          </p:cNvSpPr>
          <p:nvPr/>
        </p:nvSpPr>
        <p:spPr>
          <a:xfrm>
            <a:off x="681738" y="2216243"/>
            <a:ext cx="7846442" cy="591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证明：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4D24DD-F788-4320-9859-15641B53B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688" y="2681785"/>
            <a:ext cx="7691574" cy="392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5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策略提升定理（</a:t>
            </a:r>
            <a:r>
              <a:rPr lang="en-US" altLang="zh-CN" dirty="0"/>
              <a:t>Policy Improvement Theorem</a:t>
            </a:r>
            <a:r>
              <a:rPr lang="zh-CN" altLang="en-US" dirty="0"/>
              <a:t>）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D5B38259-0A6A-4BAA-BA7E-2BC782776C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738" y="1209707"/>
                <a:ext cx="7846442" cy="147207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对于两个策略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𝜋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𝜋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′</m:t>
                    </m:r>
                    <m:r>
                      <a:rPr lang="zh-CN" altLang="en-US" i="1" dirty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，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如果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满足如下性质，</a:t>
                </a:r>
                <a:r>
                  <a:rPr lang="en-US" altLang="zh-CN" dirty="0"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𝜋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′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𝜋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的策略提升：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对于任何状态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𝑠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，有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zh-CN" dirty="0">
                  <a:latin typeface="阿里巴巴普惠体 R" panose="00020600040101010101" pitchFamily="18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因此有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D5B38259-0A6A-4BAA-BA7E-2BC782776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38" y="1209707"/>
                <a:ext cx="7846442" cy="1472078"/>
              </a:xfrm>
              <a:prstGeom prst="rect">
                <a:avLst/>
              </a:prstGeom>
              <a:blipFill>
                <a:blip r:embed="rId3"/>
                <a:stretch>
                  <a:fillRect l="-466" b="-66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AB49C385-89CC-4DB7-BDFE-CDD49426238C}"/>
              </a:ext>
            </a:extLst>
          </p:cNvPr>
          <p:cNvSpPr txBox="1">
            <a:spLocks/>
          </p:cNvSpPr>
          <p:nvPr/>
        </p:nvSpPr>
        <p:spPr>
          <a:xfrm>
            <a:off x="681738" y="2949798"/>
            <a:ext cx="7846442" cy="591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策略提升定理带给我们的启示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F158A86-D0E0-44A1-BFCB-EAA37063FD5F}"/>
                  </a:ext>
                </a:extLst>
              </p:cNvPr>
              <p:cNvSpPr txBox="1"/>
              <p:nvPr/>
            </p:nvSpPr>
            <p:spPr>
              <a:xfrm>
                <a:off x="2605017" y="3633880"/>
                <a:ext cx="22041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评估</m:t>
                      </m:r>
                      <m:r>
                        <a:rPr lang="zh-CN" altLang="en-US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策略价值</m:t>
                      </m:r>
                    </m:oMath>
                  </m:oMathPara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F158A86-D0E0-44A1-BFCB-EAA37063F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017" y="3633880"/>
                <a:ext cx="2204113" cy="369332"/>
              </a:xfrm>
              <a:prstGeom prst="rect">
                <a:avLst/>
              </a:prstGeom>
              <a:blipFill>
                <a:blip r:embed="rId4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3B539A3-AA80-4AF9-BB02-7F4ABE2A0951}"/>
                  </a:ext>
                </a:extLst>
              </p:cNvPr>
              <p:cNvSpPr txBox="1"/>
              <p:nvPr/>
            </p:nvSpPr>
            <p:spPr>
              <a:xfrm>
                <a:off x="1521726" y="3633880"/>
                <a:ext cx="79839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策略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3B539A3-AA80-4AF9-BB02-7F4ABE2A0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726" y="3633880"/>
                <a:ext cx="798394" cy="646331"/>
              </a:xfrm>
              <a:prstGeom prst="rect">
                <a:avLst/>
              </a:prstGeom>
              <a:blipFill>
                <a:blip r:embed="rId5"/>
                <a:stretch>
                  <a:fillRect t="-4717" r="-3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8458DBA8-628E-4C80-B289-1A4BB7A63DCF}"/>
              </a:ext>
            </a:extLst>
          </p:cNvPr>
          <p:cNvCxnSpPr/>
          <p:nvPr/>
        </p:nvCxnSpPr>
        <p:spPr>
          <a:xfrm>
            <a:off x="4645357" y="3957046"/>
            <a:ext cx="327546" cy="16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4411548-D52A-4BE7-811A-4FE6295E7E58}"/>
                  </a:ext>
                </a:extLst>
              </p:cNvPr>
              <p:cNvSpPr txBox="1"/>
              <p:nvPr/>
            </p:nvSpPr>
            <p:spPr>
              <a:xfrm>
                <a:off x="5361436" y="3961483"/>
                <a:ext cx="2333035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4411548-D52A-4BE7-811A-4FE6295E7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436" y="3961483"/>
                <a:ext cx="2333035" cy="404983"/>
              </a:xfrm>
              <a:prstGeom prst="rect">
                <a:avLst/>
              </a:prstGeom>
              <a:blipFill>
                <a:blip r:embed="rId6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AE02E0E-5A81-48A2-85F4-03D1E3E43CC5}"/>
                  </a:ext>
                </a:extLst>
              </p:cNvPr>
              <p:cNvSpPr txBox="1"/>
              <p:nvPr/>
            </p:nvSpPr>
            <p:spPr>
              <a:xfrm>
                <a:off x="5490358" y="3624941"/>
                <a:ext cx="2436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寻找到新策略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′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使得</m:t>
                    </m:r>
                  </m:oMath>
                </a14:m>
                <a:endParaRPr lang="zh-CN" altLang="en-US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AE02E0E-5A81-48A2-85F4-03D1E3E43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358" y="3624941"/>
                <a:ext cx="2436544" cy="369332"/>
              </a:xfrm>
              <a:prstGeom prst="rect">
                <a:avLst/>
              </a:prstGeom>
              <a:blipFill>
                <a:blip r:embed="rId7"/>
                <a:stretch>
                  <a:fillRect l="-2256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611C385C-00C0-4FBA-831A-D577BBD38C10}"/>
              </a:ext>
            </a:extLst>
          </p:cNvPr>
          <p:cNvCxnSpPr/>
          <p:nvPr/>
        </p:nvCxnSpPr>
        <p:spPr>
          <a:xfrm>
            <a:off x="2398595" y="3957046"/>
            <a:ext cx="327546" cy="16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6636E8E-A099-4EB8-9DE6-564AA1A6FDCB}"/>
                  </a:ext>
                </a:extLst>
              </p:cNvPr>
              <p:cNvSpPr txBox="1"/>
              <p:nvPr/>
            </p:nvSpPr>
            <p:spPr>
              <a:xfrm>
                <a:off x="3243596" y="3961483"/>
                <a:ext cx="8734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p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𝑉</m:t>
                          </m:r>
                        </m:e>
                        <m:sup>
                          <m:r>
                            <a:rPr lang="en-US" altLang="zh-CN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⋅</m:t>
                          </m:r>
                        </m:e>
                      </m:d>
                    </m:oMath>
                  </m:oMathPara>
                </a14:m>
                <a:endParaRPr lang="zh-CN" altLang="en-US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6636E8E-A099-4EB8-9DE6-564AA1A6F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596" y="3961483"/>
                <a:ext cx="87345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898C43D1-E206-4CDA-BEB9-F25B70F214BB}"/>
              </a:ext>
            </a:extLst>
          </p:cNvPr>
          <p:cNvCxnSpPr>
            <a:cxnSpLocks/>
            <a:endCxn id="11" idx="2"/>
          </p:cNvCxnSpPr>
          <p:nvPr/>
        </p:nvCxnSpPr>
        <p:spPr>
          <a:xfrm rot="10800000">
            <a:off x="1920923" y="4280211"/>
            <a:ext cx="4537026" cy="48962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960B1074-06FC-47C1-BB11-17819EBEC46E}"/>
              </a:ext>
            </a:extLst>
          </p:cNvPr>
          <p:cNvCxnSpPr/>
          <p:nvPr/>
        </p:nvCxnSpPr>
        <p:spPr>
          <a:xfrm flipV="1">
            <a:off x="6453867" y="4404713"/>
            <a:ext cx="0" cy="37219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AF8107E7-6767-45B9-8DD0-137F9A7E7E4E}"/>
                  </a:ext>
                </a:extLst>
              </p:cNvPr>
              <p:cNvSpPr txBox="1"/>
              <p:nvPr/>
            </p:nvSpPr>
            <p:spPr>
              <a:xfrm>
                <a:off x="4796146" y="3193104"/>
                <a:ext cx="35925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rgbClr val="00B0F0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[</a:t>
                </a:r>
                <a:r>
                  <a:rPr lang="zh-CN" altLang="en-US" dirty="0">
                    <a:solidFill>
                      <a:srgbClr val="00B0F0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找到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rgbClr val="00B0F0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使得</a:t>
                </a:r>
                <a:r>
                  <a:rPr lang="zh-CN" altLang="en-US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zh-CN" dirty="0">
                    <a:solidFill>
                      <a:srgbClr val="00B0F0"/>
                    </a:solidFill>
                  </a:rPr>
                  <a:t>]</a:t>
                </a:r>
                <a:endParaRPr lang="zh-CN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AF8107E7-6767-45B9-8DD0-137F9A7E7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146" y="3193104"/>
                <a:ext cx="3592535" cy="369332"/>
              </a:xfrm>
              <a:prstGeom prst="rect">
                <a:avLst/>
              </a:prstGeom>
              <a:blipFill>
                <a:blip r:embed="rId9"/>
                <a:stretch>
                  <a:fillRect t="-11667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图片 31">
            <a:extLst>
              <a:ext uri="{FF2B5EF4-FFF2-40B4-BE49-F238E27FC236}">
                <a16:creationId xmlns:a16="http://schemas.microsoft.com/office/drawing/2014/main" id="{8C70E13B-521C-4293-BA8C-A419E34478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61760" y="4977146"/>
            <a:ext cx="2629559" cy="1536701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83D166AC-A0E8-4B12-880D-641DE516394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48323"/>
          <a:stretch/>
        </p:blipFill>
        <p:spPr>
          <a:xfrm>
            <a:off x="5071421" y="5099674"/>
            <a:ext cx="1983279" cy="14141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EA75ADED-24BB-4C8F-8FEB-C99131F570B2}"/>
                  </a:ext>
                </a:extLst>
              </p:cNvPr>
              <p:cNvSpPr txBox="1"/>
              <p:nvPr/>
            </p:nvSpPr>
            <p:spPr>
              <a:xfrm>
                <a:off x="7157059" y="5417010"/>
                <a:ext cx="17567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价值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评估指导策略提升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EA75ADED-24BB-4C8F-8FEB-C99131F57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7059" y="5417010"/>
                <a:ext cx="1756775" cy="646331"/>
              </a:xfrm>
              <a:prstGeom prst="rect">
                <a:avLst/>
              </a:prstGeom>
              <a:blipFill>
                <a:blip r:embed="rId12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430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8|21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4|18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5.9|5.6|23.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11.9|7.9|7.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mkff3fSzGMOuItfjj3F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"/>
</p:tagLst>
</file>

<file path=ppt/theme/theme1.xml><?xml version="1.0" encoding="utf-8"?>
<a:theme xmlns:a="http://schemas.openxmlformats.org/drawingml/2006/main" name="主题5">
  <a:themeElements>
    <a:clrScheme name="伯禹配色v2">
      <a:dk1>
        <a:srgbClr val="000000"/>
      </a:dk1>
      <a:lt1>
        <a:srgbClr val="FFFFFF"/>
      </a:lt1>
      <a:dk2>
        <a:srgbClr val="57B9F2"/>
      </a:dk2>
      <a:lt2>
        <a:srgbClr val="E7E6E6"/>
      </a:lt2>
      <a:accent1>
        <a:srgbClr val="29AAF5"/>
      </a:accent1>
      <a:accent2>
        <a:srgbClr val="F05E50"/>
      </a:accent2>
      <a:accent3>
        <a:srgbClr val="29B29A"/>
      </a:accent3>
      <a:accent4>
        <a:srgbClr val="E74B7B"/>
      </a:accent4>
      <a:accent5>
        <a:srgbClr val="FF9200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主题5">
  <a:themeElements>
    <a:clrScheme name="伯禹配色v2">
      <a:dk1>
        <a:srgbClr val="000000"/>
      </a:dk1>
      <a:lt1>
        <a:srgbClr val="FFFFFF"/>
      </a:lt1>
      <a:dk2>
        <a:srgbClr val="57B9F2"/>
      </a:dk2>
      <a:lt2>
        <a:srgbClr val="E7E6E6"/>
      </a:lt2>
      <a:accent1>
        <a:srgbClr val="29AAF5"/>
      </a:accent1>
      <a:accent2>
        <a:srgbClr val="F05E50"/>
      </a:accent2>
      <a:accent3>
        <a:srgbClr val="29B29A"/>
      </a:accent3>
      <a:accent4>
        <a:srgbClr val="E74B7B"/>
      </a:accent4>
      <a:accent5>
        <a:srgbClr val="FF9200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10166</TotalTime>
  <Words>5303</Words>
  <Application>Microsoft Office PowerPoint</Application>
  <PresentationFormat>全屏显示(4:3)</PresentationFormat>
  <Paragraphs>616</Paragraphs>
  <Slides>57</Slides>
  <Notes>38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9" baseType="lpstr">
      <vt:lpstr>Alibaba PuHuiTi</vt:lpstr>
      <vt:lpstr>阿里巴巴普惠体 B</vt:lpstr>
      <vt:lpstr>阿里巴巴普惠体 R</vt:lpstr>
      <vt:lpstr>Microsoft YaHei</vt:lpstr>
      <vt:lpstr>Arial</vt:lpstr>
      <vt:lpstr>Calibri</vt:lpstr>
      <vt:lpstr>Cambria Math</vt:lpstr>
      <vt:lpstr>tahoma</vt:lpstr>
      <vt:lpstr>Wingdings</vt:lpstr>
      <vt:lpstr>主题5</vt:lpstr>
      <vt:lpstr>2_主题5</vt:lpstr>
      <vt:lpstr>think-cell Slide</vt:lpstr>
      <vt:lpstr>PowerPoint 演示文稿</vt:lpstr>
      <vt:lpstr>课程大纲</vt:lpstr>
      <vt:lpstr>“思想总是走在行动的前面，就好像闪电总是走在雷鸣之前。”  德国诗人海涅</vt:lpstr>
      <vt:lpstr>PowerPoint 演示文稿</vt:lpstr>
      <vt:lpstr>策略值函数估计（Policy Evaluation）</vt:lpstr>
      <vt:lpstr>策略提升（Policy Improvement）</vt:lpstr>
      <vt:lpstr>策略提升定理（Policy Improvement Theorem）</vt:lpstr>
      <vt:lpstr>策略提升定理（Policy Improvement Theorem）</vt:lpstr>
      <vt:lpstr>策略提升定理（Policy Improvement Theorem）</vt:lpstr>
      <vt:lpstr>PowerPoint 演示文稿</vt:lpstr>
      <vt:lpstr>PowerPoint 演示文稿</vt:lpstr>
      <vt:lpstr>模型是什么</vt:lpstr>
      <vt:lpstr>模型 (Model)</vt:lpstr>
      <vt:lpstr>模型(Model)</vt:lpstr>
      <vt:lpstr>规划是什么</vt:lpstr>
      <vt:lpstr>规划(Planning)</vt:lpstr>
      <vt:lpstr>规划(Planning)</vt:lpstr>
      <vt:lpstr>规划与学习</vt:lpstr>
      <vt:lpstr>规划与学习(Planning and Learning)</vt:lpstr>
      <vt:lpstr>Dyna 算法</vt:lpstr>
      <vt:lpstr>Dyna (集成规划、决策和学习)</vt:lpstr>
      <vt:lpstr>Dyna</vt:lpstr>
      <vt:lpstr>Dyna</vt:lpstr>
      <vt:lpstr>Dyna</vt:lpstr>
      <vt:lpstr>Dyna</vt:lpstr>
      <vt:lpstr>Dyna</vt:lpstr>
      <vt:lpstr>Dyna</vt:lpstr>
      <vt:lpstr>Dyna</vt:lpstr>
      <vt:lpstr>PowerPoint 演示文稿</vt:lpstr>
      <vt:lpstr>PowerPoint 演示文稿</vt:lpstr>
      <vt:lpstr>优先级采样</vt:lpstr>
      <vt:lpstr>常用的采样方法</vt:lpstr>
      <vt:lpstr>更好的采样方法</vt:lpstr>
      <vt:lpstr>优先级采样</vt:lpstr>
      <vt:lpstr>优先级采样</vt:lpstr>
      <vt:lpstr>期望更新和 采样更新</vt:lpstr>
      <vt:lpstr>期望更新和采样更新</vt:lpstr>
      <vt:lpstr>不同分支因子下的表现</vt:lpstr>
      <vt:lpstr>轨迹采样</vt:lpstr>
      <vt:lpstr>轨迹采样</vt:lpstr>
      <vt:lpstr>轨迹采样</vt:lpstr>
      <vt:lpstr>小结</vt:lpstr>
      <vt:lpstr>PowerPoint 演示文稿</vt:lpstr>
      <vt:lpstr>PowerPoint 演示文稿</vt:lpstr>
      <vt:lpstr>实时动态规划</vt:lpstr>
      <vt:lpstr>实时动态规划</vt:lpstr>
      <vt:lpstr>实时动态规划(RTDP)</vt:lpstr>
      <vt:lpstr>决策时规划</vt:lpstr>
      <vt:lpstr>决策时规划</vt:lpstr>
      <vt:lpstr>启发式搜索</vt:lpstr>
      <vt:lpstr>启发式搜索</vt:lpstr>
      <vt:lpstr>Rollout算法</vt:lpstr>
      <vt:lpstr>Rollout算法</vt:lpstr>
      <vt:lpstr>蒙特卡洛树搜索</vt:lpstr>
      <vt:lpstr>蒙特卡洛树搜索</vt:lpstr>
      <vt:lpstr>基于规划的强化学习方法总结</vt:lpstr>
      <vt:lpstr>PowerPoint 演示文稿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5-规划与学习</dc:title>
  <dc:creator>Weinan Zhang</dc:creator>
  <cp:lastModifiedBy>Zhang Weinan</cp:lastModifiedBy>
  <cp:revision>248</cp:revision>
  <cp:lastPrinted>2019-07-12T11:51:00Z</cp:lastPrinted>
  <dcterms:created xsi:type="dcterms:W3CDTF">2019-04-27T16:00:00Z</dcterms:created>
  <dcterms:modified xsi:type="dcterms:W3CDTF">2022-05-16T09:01:22Z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KSOProductBuildVer">
    <vt:lpwstr>2052-10.1.0.7698</vt:lpwstr>
  </property>
</Properties>
</file>